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0" r:id="rId1"/>
  </p:sldMasterIdLst>
  <p:notesMasterIdLst>
    <p:notesMasterId r:id="rId28"/>
  </p:notesMasterIdLst>
  <p:sldIdLst>
    <p:sldId id="256" r:id="rId2"/>
    <p:sldId id="258" r:id="rId3"/>
    <p:sldId id="257" r:id="rId4"/>
    <p:sldId id="259" r:id="rId5"/>
    <p:sldId id="265" r:id="rId6"/>
    <p:sldId id="260" r:id="rId7"/>
    <p:sldId id="266" r:id="rId8"/>
    <p:sldId id="267" r:id="rId9"/>
    <p:sldId id="272" r:id="rId10"/>
    <p:sldId id="268" r:id="rId11"/>
    <p:sldId id="269" r:id="rId12"/>
    <p:sldId id="261" r:id="rId13"/>
    <p:sldId id="274" r:id="rId14"/>
    <p:sldId id="273" r:id="rId15"/>
    <p:sldId id="275" r:id="rId16"/>
    <p:sldId id="270" r:id="rId17"/>
    <p:sldId id="276" r:id="rId18"/>
    <p:sldId id="277" r:id="rId19"/>
    <p:sldId id="280" r:id="rId20"/>
    <p:sldId id="262" r:id="rId21"/>
    <p:sldId id="278" r:id="rId22"/>
    <p:sldId id="281" r:id="rId23"/>
    <p:sldId id="271" r:id="rId24"/>
    <p:sldId id="279" r:id="rId25"/>
    <p:sldId id="263" r:id="rId26"/>
    <p:sldId id="264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Đỗ Hải Sơn" initials="ĐHS" lastIdx="1" clrIdx="0">
    <p:extLst>
      <p:ext uri="{19B8F6BF-5375-455C-9EA6-DF929625EA0E}">
        <p15:presenceInfo xmlns:p15="http://schemas.microsoft.com/office/powerpoint/2012/main" userId="a913ba2090e4a9c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97B0"/>
    <a:srgbClr val="D1D8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5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3.png>
</file>

<file path=ppt/media/image34.jpg>
</file>

<file path=ppt/media/image35.jpg>
</file>

<file path=ppt/media/image36.png>
</file>

<file path=ppt/media/image37.jpg>
</file>

<file path=ppt/media/image38.jp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3533D8-0E98-4189-8902-B116DDE2DD01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CA233-2922-4FEB-BC4C-408E361A6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66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6277E-1D56-4F20-B95D-108C082A698D}" type="datetime1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fld id="{965748AE-573D-4C37-BE44-E0319E992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97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3D97-D49D-4246-8E4B-34D5B9A76678}" type="datetime1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62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AA091-E74D-4D58-93AA-E18869F9DDD5}" type="datetime1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730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15FDF-5694-4043-B386-8236201F33CC}" type="datetime1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240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4C86-0E54-4275-BFCC-866399908024}" type="datetime1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617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3C058-E786-4A46-8EB8-C4C834D51212}" type="datetime1">
              <a:rPr lang="en-US" smtClean="0"/>
              <a:t>5/18/2021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11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FED9E-B8D6-45C0-9F85-2558FCFB441E}" type="datetime1">
              <a:rPr lang="en-US" smtClean="0"/>
              <a:t>5/18/2021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879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A13BA-C4D3-493B-8F8B-4880F7A1E0BB}" type="datetime1">
              <a:rPr lang="en-US" smtClean="0"/>
              <a:t>5/18/2021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532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ED3DE-7E4B-4CBF-B1DE-575A920EC876}" type="datetime1">
              <a:rPr lang="en-US" smtClean="0"/>
              <a:t>5/18/2021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57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DD4C5-421D-4553-AACF-F3E4F1F019C6}" type="datetime1">
              <a:rPr lang="en-US" smtClean="0"/>
              <a:t>5/18/2021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658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D037-14A2-49B5-8583-FD9F3317089D}" type="datetime1">
              <a:rPr lang="en-US" smtClean="0"/>
              <a:t>5/18/2021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439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7E08E-FC19-4901-9EBF-23AA455FF2AD}" type="datetime1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C00000"/>
                </a:solidFill>
              </a:defRPr>
            </a:lvl1pPr>
          </a:lstStyle>
          <a:p>
            <a:fld id="{965748AE-573D-4C37-BE44-E0319E992E03}" type="slidenum">
              <a:rPr lang="en-US" smtClean="0"/>
              <a:pPr/>
              <a:t>‹#›</a:t>
            </a:fld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14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8.png"/><Relationship Id="rId5" Type="http://schemas.openxmlformats.org/officeDocument/2006/relationships/hyperlink" Target="https://grabcad.com/library/servo-mg-996r-2" TargetMode="External"/><Relationship Id="rId4" Type="http://schemas.openxmlformats.org/officeDocument/2006/relationships/hyperlink" Target="https://grabcad.com/library/gripper-201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rabcad.com/library/gripper-201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2">
            <a:extLst>
              <a:ext uri="{FF2B5EF4-FFF2-40B4-BE49-F238E27FC236}">
                <a16:creationId xmlns:a16="http://schemas.microsoft.com/office/drawing/2014/main" id="{F043F395-0E65-4485-B5E8-66E5D4620C5C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C1946CFE-D8FB-4918-8F1A-18D593D50145}"/>
              </a:ext>
            </a:extLst>
          </p:cNvPr>
          <p:cNvSpPr/>
          <p:nvPr/>
        </p:nvSpPr>
        <p:spPr>
          <a:xfrm>
            <a:off x="412480" y="1312590"/>
            <a:ext cx="972108" cy="9721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419100" dist="203200" dir="2700000" sx="99000" sy="99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7" name="직사각형 4">
            <a:extLst>
              <a:ext uri="{FF2B5EF4-FFF2-40B4-BE49-F238E27FC236}">
                <a16:creationId xmlns:a16="http://schemas.microsoft.com/office/drawing/2014/main" id="{7C0CCE44-FD9B-43B5-98C0-FC76A55AE1B7}"/>
              </a:ext>
            </a:extLst>
          </p:cNvPr>
          <p:cNvSpPr/>
          <p:nvPr/>
        </p:nvSpPr>
        <p:spPr>
          <a:xfrm>
            <a:off x="2287829" y="2041671"/>
            <a:ext cx="486054" cy="4860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419100" dist="203200" dir="2700000" sx="99000" sy="99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8" name="직사각형 5">
            <a:extLst>
              <a:ext uri="{FF2B5EF4-FFF2-40B4-BE49-F238E27FC236}">
                <a16:creationId xmlns:a16="http://schemas.microsoft.com/office/drawing/2014/main" id="{4D4B523B-5BF8-4859-B9DA-2C0BAB12408C}"/>
              </a:ext>
            </a:extLst>
          </p:cNvPr>
          <p:cNvSpPr/>
          <p:nvPr/>
        </p:nvSpPr>
        <p:spPr>
          <a:xfrm>
            <a:off x="3393913" y="1690766"/>
            <a:ext cx="486054" cy="4860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419100" dist="203200" dir="2700000" sx="99000" sy="99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9" name="직사각형 6">
            <a:extLst>
              <a:ext uri="{FF2B5EF4-FFF2-40B4-BE49-F238E27FC236}">
                <a16:creationId xmlns:a16="http://schemas.microsoft.com/office/drawing/2014/main" id="{47D9F6D4-FCA3-4336-B618-B7AD6A860E64}"/>
              </a:ext>
            </a:extLst>
          </p:cNvPr>
          <p:cNvSpPr/>
          <p:nvPr/>
        </p:nvSpPr>
        <p:spPr>
          <a:xfrm>
            <a:off x="4618573" y="2696833"/>
            <a:ext cx="378042" cy="3780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419100" dist="203200" dir="2700000" sx="99000" sy="99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0" name="직사각형 7">
            <a:extLst>
              <a:ext uri="{FF2B5EF4-FFF2-40B4-BE49-F238E27FC236}">
                <a16:creationId xmlns:a16="http://schemas.microsoft.com/office/drawing/2014/main" id="{F79C843F-0074-452F-B339-9F32001247A9}"/>
              </a:ext>
            </a:extLst>
          </p:cNvPr>
          <p:cNvSpPr/>
          <p:nvPr/>
        </p:nvSpPr>
        <p:spPr>
          <a:xfrm>
            <a:off x="4841241" y="1531892"/>
            <a:ext cx="1289856" cy="12898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419100" dist="203200" dir="2700000" sx="99000" sy="99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1" name="직사각형 8">
            <a:extLst>
              <a:ext uri="{FF2B5EF4-FFF2-40B4-BE49-F238E27FC236}">
                <a16:creationId xmlns:a16="http://schemas.microsoft.com/office/drawing/2014/main" id="{3797FDAA-1F97-49C5-ACF3-B5011C15AB00}"/>
              </a:ext>
            </a:extLst>
          </p:cNvPr>
          <p:cNvSpPr/>
          <p:nvPr/>
        </p:nvSpPr>
        <p:spPr>
          <a:xfrm>
            <a:off x="1744833" y="2831924"/>
            <a:ext cx="274564" cy="274564"/>
          </a:xfrm>
          <a:prstGeom prst="rect">
            <a:avLst/>
          </a:prstGeom>
          <a:solidFill>
            <a:srgbClr val="FACB46"/>
          </a:solidFill>
          <a:ln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419100" dist="203200" dir="2700000" sx="99000" sy="99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2" name="직사각형 9">
            <a:extLst>
              <a:ext uri="{FF2B5EF4-FFF2-40B4-BE49-F238E27FC236}">
                <a16:creationId xmlns:a16="http://schemas.microsoft.com/office/drawing/2014/main" id="{005FFA2D-D18C-416B-B56E-6A129C82BD16}"/>
              </a:ext>
            </a:extLst>
          </p:cNvPr>
          <p:cNvSpPr/>
          <p:nvPr/>
        </p:nvSpPr>
        <p:spPr>
          <a:xfrm>
            <a:off x="8053646" y="2176820"/>
            <a:ext cx="486054" cy="4860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419100" dist="203200" dir="2700000" sx="99000" sy="99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직사각형 10">
            <a:extLst>
              <a:ext uri="{FF2B5EF4-FFF2-40B4-BE49-F238E27FC236}">
                <a16:creationId xmlns:a16="http://schemas.microsoft.com/office/drawing/2014/main" id="{9616C6C7-FB6C-4DD7-BB52-703B3E468005}"/>
              </a:ext>
            </a:extLst>
          </p:cNvPr>
          <p:cNvSpPr/>
          <p:nvPr/>
        </p:nvSpPr>
        <p:spPr>
          <a:xfrm>
            <a:off x="6918857" y="1160748"/>
            <a:ext cx="486054" cy="486054"/>
          </a:xfrm>
          <a:prstGeom prst="rect">
            <a:avLst/>
          </a:prstGeom>
          <a:solidFill>
            <a:srgbClr val="FB6A52"/>
          </a:solidFill>
          <a:ln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419100" dist="203200" dir="2700000" sx="99000" sy="99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4" name="직사각형 11">
            <a:extLst>
              <a:ext uri="{FF2B5EF4-FFF2-40B4-BE49-F238E27FC236}">
                <a16:creationId xmlns:a16="http://schemas.microsoft.com/office/drawing/2014/main" id="{16E62765-9713-4912-84B3-A4C48ABF5C42}"/>
              </a:ext>
            </a:extLst>
          </p:cNvPr>
          <p:cNvSpPr/>
          <p:nvPr/>
        </p:nvSpPr>
        <p:spPr>
          <a:xfrm>
            <a:off x="6584253" y="2726178"/>
            <a:ext cx="486054" cy="486054"/>
          </a:xfrm>
          <a:prstGeom prst="rect">
            <a:avLst/>
          </a:prstGeom>
          <a:solidFill>
            <a:srgbClr val="77C8A1"/>
          </a:solidFill>
          <a:ln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419100" dist="203200" dir="2700000" sx="99000" sy="99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5" name="직사각형 12">
            <a:extLst>
              <a:ext uri="{FF2B5EF4-FFF2-40B4-BE49-F238E27FC236}">
                <a16:creationId xmlns:a16="http://schemas.microsoft.com/office/drawing/2014/main" id="{27FA8CA6-BBCA-4700-BD6C-92849490D6BE}"/>
              </a:ext>
            </a:extLst>
          </p:cNvPr>
          <p:cNvSpPr/>
          <p:nvPr/>
        </p:nvSpPr>
        <p:spPr>
          <a:xfrm>
            <a:off x="6933025" y="2295368"/>
            <a:ext cx="274564" cy="2745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419100" dist="203200" dir="2700000" sx="99000" sy="99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FDDBC7-7830-4463-8C57-D8BE315F3377}"/>
              </a:ext>
            </a:extLst>
          </p:cNvPr>
          <p:cNvSpPr txBox="1"/>
          <p:nvPr/>
        </p:nvSpPr>
        <p:spPr>
          <a:xfrm>
            <a:off x="629872" y="3934856"/>
            <a:ext cx="7560530" cy="7576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>
            <a:defPPr>
              <a:defRPr lang="en-US"/>
            </a:defPPr>
            <a:lvl1pPr>
              <a:defRPr sz="3200">
                <a:latin typeface="Bahnschrift SemiBold" panose="020B0502040204020203" pitchFamily="34" charset="0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6000" b="1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Nhóm 5 </a:t>
            </a:r>
            <a:endParaRPr lang="en-US" altLang="ko-KR" sz="60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7" name="직사각형 3">
            <a:extLst>
              <a:ext uri="{FF2B5EF4-FFF2-40B4-BE49-F238E27FC236}">
                <a16:creationId xmlns:a16="http://schemas.microsoft.com/office/drawing/2014/main" id="{27F70675-705D-4AA8-8DE1-BDA55257C17A}"/>
              </a:ext>
            </a:extLst>
          </p:cNvPr>
          <p:cNvSpPr/>
          <p:nvPr/>
        </p:nvSpPr>
        <p:spPr>
          <a:xfrm>
            <a:off x="629872" y="4612762"/>
            <a:ext cx="7668766" cy="5539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ko-KR" sz="36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Cánh tay máy cho Robot trong nhà</a:t>
            </a:r>
            <a:endParaRPr lang="ko-KR" altLang="en-US" sz="3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50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III. Thu thập dữ liệu và phân tích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9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07E133-7DF2-4202-886E-F6EF1732BD45}"/>
              </a:ext>
            </a:extLst>
          </p:cNvPr>
          <p:cNvSpPr txBox="1"/>
          <p:nvPr/>
        </p:nvSpPr>
        <p:spPr>
          <a:xfrm>
            <a:off x="341927" y="1285875"/>
            <a:ext cx="8278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Giải thuật di chuyển</a:t>
            </a:r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4" name="Table 17">
            <a:extLst>
              <a:ext uri="{FF2B5EF4-FFF2-40B4-BE49-F238E27FC236}">
                <a16:creationId xmlns:a16="http://schemas.microsoft.com/office/drawing/2014/main" id="{BD2F7A59-0981-47BF-9DDD-FC050359C3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619162"/>
              </p:ext>
            </p:extLst>
          </p:nvPr>
        </p:nvGraphicFramePr>
        <p:xfrm>
          <a:off x="687569" y="1703453"/>
          <a:ext cx="7932556" cy="210312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3966278">
                  <a:extLst>
                    <a:ext uri="{9D8B030D-6E8A-4147-A177-3AD203B41FA5}">
                      <a16:colId xmlns:a16="http://schemas.microsoft.com/office/drawing/2014/main" val="2847940921"/>
                    </a:ext>
                  </a:extLst>
                </a:gridCol>
                <a:gridCol w="3966278">
                  <a:extLst>
                    <a:ext uri="{9D8B030D-6E8A-4147-A177-3AD203B41FA5}">
                      <a16:colId xmlns:a16="http://schemas.microsoft.com/office/drawing/2014/main" val="3222010066"/>
                    </a:ext>
                  </a:extLst>
                </a:gridCol>
              </a:tblGrid>
              <a:tr h="337212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Giải thuật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Phân tích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42925346"/>
                  </a:ext>
                </a:extLst>
              </a:tr>
              <a:tr h="513890">
                <a:tc>
                  <a:txBody>
                    <a:bodyPr/>
                    <a:lstStyle/>
                    <a:p>
                      <a:r>
                        <a:rPr lang="vi-VN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Từ điểm A nhấc vật lên sau đó </a:t>
                      </a:r>
                      <a:r>
                        <a:rPr lang="vi-VN" sz="1600">
                          <a:highlight>
                            <a:srgbClr val="FFFF00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động lực học ngược</a:t>
                      </a:r>
                      <a:r>
                        <a:rPr lang="vi-VN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điểm B để tay đi trực tiếp tới điểm B.</a:t>
                      </a:r>
                      <a:endParaRPr lang="en-US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4" indent="0" algn="just">
                        <a:buFont typeface="Wingdings" panose="05000000000000000000" pitchFamily="2" charset="2"/>
                        <a:buNone/>
                      </a:pPr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r>
                        <a:rPr lang="vi-VN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ần phải nhấc vật lên, hơn nữa việc di chuyển trực tiếp sẽ thay đổi đột góc quay của động cơ dẫn đến việc giật.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11383059"/>
                  </a:ext>
                </a:extLst>
              </a:tr>
              <a:tr h="337212">
                <a:tc>
                  <a:txBody>
                    <a:bodyPr/>
                    <a:lstStyle/>
                    <a:p>
                      <a:r>
                        <a:rPr lang="vi-VN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 chuyển theo </a:t>
                      </a:r>
                      <a:r>
                        <a:rPr lang="vi-VN" sz="1600">
                          <a:highlight>
                            <a:srgbClr val="FFFF00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đường thẳng</a:t>
                      </a:r>
                      <a:r>
                        <a:rPr lang="vi-VN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từ A qua B.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r>
                        <a:rPr lang="vi-VN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ó thể đi sát mặt b</a:t>
                      </a:r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à</a:t>
                      </a:r>
                      <a:r>
                        <a:rPr lang="vi-VN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n, quãng đường di chuyển ngắn tuy nhiên ta cũng phải tính toán từng điểm trên đường đi.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0840004"/>
                  </a:ext>
                </a:extLst>
              </a:tr>
              <a:tr h="337212">
                <a:tc>
                  <a:txBody>
                    <a:bodyPr/>
                    <a:lstStyle/>
                    <a:p>
                      <a:r>
                        <a:rPr 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 chuyển theo </a:t>
                      </a:r>
                      <a:r>
                        <a:rPr lang="en-US" sz="1600">
                          <a:highlight>
                            <a:srgbClr val="FFFF00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cung tròn</a:t>
                      </a:r>
                      <a:r>
                        <a:rPr 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từ A qua B. 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r>
                        <a:rPr lang="vi-VN" sz="120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ần phải đi quãng đường khá dài, tốn nhiều thời gian và tính toán động học ngược từng điểm trên cung tròn.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14972328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e 17">
                <a:extLst>
                  <a:ext uri="{FF2B5EF4-FFF2-40B4-BE49-F238E27FC236}">
                    <a16:creationId xmlns:a16="http://schemas.microsoft.com/office/drawing/2014/main" id="{8E37BCAC-4E78-46C6-BE80-94A7A4CD633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82722466"/>
                  </p:ext>
                </p:extLst>
              </p:nvPr>
            </p:nvGraphicFramePr>
            <p:xfrm>
              <a:off x="687570" y="4275433"/>
              <a:ext cx="3971517" cy="2000826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605372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837176">
                      <a:extLst>
                        <a:ext uri="{9D8B030D-6E8A-4147-A177-3AD203B41FA5}">
                          <a16:colId xmlns:a16="http://schemas.microsoft.com/office/drawing/2014/main" val="3960400777"/>
                        </a:ext>
                      </a:extLst>
                    </a:gridCol>
                    <a:gridCol w="837176">
                      <a:extLst>
                        <a:ext uri="{9D8B030D-6E8A-4147-A177-3AD203B41FA5}">
                          <a16:colId xmlns:a16="http://schemas.microsoft.com/office/drawing/2014/main" val="1633865142"/>
                        </a:ext>
                      </a:extLst>
                    </a:gridCol>
                    <a:gridCol w="854617">
                      <a:extLst>
                        <a:ext uri="{9D8B030D-6E8A-4147-A177-3AD203B41FA5}">
                          <a16:colId xmlns:a16="http://schemas.microsoft.com/office/drawing/2014/main" val="3219892516"/>
                        </a:ext>
                      </a:extLst>
                    </a:gridCol>
                    <a:gridCol w="837176">
                      <a:extLst>
                        <a:ext uri="{9D8B030D-6E8A-4147-A177-3AD203B41FA5}">
                          <a16:colId xmlns:a16="http://schemas.microsoft.com/office/drawing/2014/main" val="3734821839"/>
                        </a:ext>
                      </a:extLst>
                    </a:gridCol>
                  </a:tblGrid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Khớp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Alpha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Theta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98 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mm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q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4087204139"/>
                      </a:ext>
                    </a:extLst>
                  </a:tr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2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120 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mm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q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1095"/>
                      </a:ext>
                    </a:extLst>
                  </a:tr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93 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mm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q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4187232548"/>
                      </a:ext>
                    </a:extLst>
                  </a:tr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28 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mm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q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sz="1200" b="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769296444"/>
                      </a:ext>
                    </a:extLst>
                  </a:tr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63 mm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q5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17550842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e 17">
                <a:extLst>
                  <a:ext uri="{FF2B5EF4-FFF2-40B4-BE49-F238E27FC236}">
                    <a16:creationId xmlns:a16="http://schemas.microsoft.com/office/drawing/2014/main" id="{8E37BCAC-4E78-46C6-BE80-94A7A4CD633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82722466"/>
                  </p:ext>
                </p:extLst>
              </p:nvPr>
            </p:nvGraphicFramePr>
            <p:xfrm>
              <a:off x="687570" y="4275433"/>
              <a:ext cx="3971517" cy="2000826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605372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837176">
                      <a:extLst>
                        <a:ext uri="{9D8B030D-6E8A-4147-A177-3AD203B41FA5}">
                          <a16:colId xmlns:a16="http://schemas.microsoft.com/office/drawing/2014/main" val="3960400777"/>
                        </a:ext>
                      </a:extLst>
                    </a:gridCol>
                    <a:gridCol w="837176">
                      <a:extLst>
                        <a:ext uri="{9D8B030D-6E8A-4147-A177-3AD203B41FA5}">
                          <a16:colId xmlns:a16="http://schemas.microsoft.com/office/drawing/2014/main" val="1633865142"/>
                        </a:ext>
                      </a:extLst>
                    </a:gridCol>
                    <a:gridCol w="854617">
                      <a:extLst>
                        <a:ext uri="{9D8B030D-6E8A-4147-A177-3AD203B41FA5}">
                          <a16:colId xmlns:a16="http://schemas.microsoft.com/office/drawing/2014/main" val="3219892516"/>
                        </a:ext>
                      </a:extLst>
                    </a:gridCol>
                    <a:gridCol w="837176">
                      <a:extLst>
                        <a:ext uri="{9D8B030D-6E8A-4147-A177-3AD203B41FA5}">
                          <a16:colId xmlns:a16="http://schemas.microsoft.com/office/drawing/2014/main" val="3734821839"/>
                        </a:ext>
                      </a:extLst>
                    </a:gridCol>
                  </a:tblGrid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Khớp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Alpha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Theta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171739" t="-101818" r="-202174" b="-4072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267857" t="-101818" r="-99286" b="-4072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373188" t="-101818" r="-725" b="-40727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7204139"/>
                      </a:ext>
                    </a:extLst>
                  </a:tr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2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171739" t="-201818" r="-202174" b="-3072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267857" t="-201818" r="-99286" b="-3072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373188" t="-201818" r="-725" b="-30727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095"/>
                      </a:ext>
                    </a:extLst>
                  </a:tr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171739" t="-307407" r="-202174" b="-2129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267857" t="-307407" r="-99286" b="-2129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373188" t="-307407" r="-725" b="-21296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87232548"/>
                      </a:ext>
                    </a:extLst>
                  </a:tr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171739" t="-400000" r="-202174" b="-1090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267857" t="-400000" r="-99286" b="-1090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373188" t="-400000" r="-725" b="-10909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69296444"/>
                      </a:ext>
                    </a:extLst>
                  </a:tr>
                  <a:tr h="33347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63 mm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q5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175508428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12B693A4-5829-469F-B2AE-7956A254E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476" y="4275433"/>
            <a:ext cx="2450642" cy="1001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23C357C-AF8F-4A65-932F-2DE4626DD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665" y="5277388"/>
            <a:ext cx="2450643" cy="998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8962D4-D16D-499D-9BDF-89814DB54DDC}"/>
              </a:ext>
            </a:extLst>
          </p:cNvPr>
          <p:cNvSpPr txBox="1"/>
          <p:nvPr/>
        </p:nvSpPr>
        <p:spPr>
          <a:xfrm>
            <a:off x="470263" y="3854819"/>
            <a:ext cx="3114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Giải thuật động học thuận</a:t>
            </a:r>
          </a:p>
        </p:txBody>
      </p:sp>
    </p:spTree>
    <p:extLst>
      <p:ext uri="{BB962C8B-B14F-4D97-AF65-F5344CB8AC3E}">
        <p14:creationId xmlns:p14="http://schemas.microsoft.com/office/powerpoint/2010/main" val="267911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III. Thu thập dữ liệu và phân tích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10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381468-4C83-4221-B4FE-356DC25300F0}"/>
              </a:ext>
            </a:extLst>
          </p:cNvPr>
          <p:cNvSpPr txBox="1"/>
          <p:nvPr/>
        </p:nvSpPr>
        <p:spPr>
          <a:xfrm>
            <a:off x="3356670" y="1346987"/>
            <a:ext cx="2954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Bảng 3: Các thông số dự kiến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4" name="Table 17">
                <a:extLst>
                  <a:ext uri="{FF2B5EF4-FFF2-40B4-BE49-F238E27FC236}">
                    <a16:creationId xmlns:a16="http://schemas.microsoft.com/office/drawing/2014/main" id="{0E773532-2613-43C4-8CEB-A92E2D9A57B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0907605"/>
                  </p:ext>
                </p:extLst>
              </p:nvPr>
            </p:nvGraphicFramePr>
            <p:xfrm>
              <a:off x="2533703" y="1716319"/>
              <a:ext cx="4600574" cy="3238202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33721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Thông số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Yêu cầu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27166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Vật liệu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ABS</a:t>
                          </a:r>
                          <a:endParaRPr lang="vi-VN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93432968"/>
                      </a:ext>
                    </a:extLst>
                  </a:tr>
                  <a:tr h="51389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Đối t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gắp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Kích th</a:t>
                          </a:r>
                          <a:r>
                            <a:rPr lang="vi-VN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ớc: </a:t>
                          </a:r>
                          <a14:m>
                            <m:oMath xmlns:m="http://schemas.openxmlformats.org/officeDocument/2006/math"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0.5 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cm</m:t>
                              </m:r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r</m:t>
                              </m:r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≤6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cm</m:t>
                              </m:r>
                            </m:oMath>
                          </a14:m>
                          <a:endParaRPr lang="en-US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Cân nặng: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200" b="0" i="0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m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200" b="0" i="0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vg</m:t>
                                  </m:r>
                                </m:sub>
                              </m:sSub>
                              <m:r>
                                <a:rPr lang="en-US" sz="1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≤400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g</m:t>
                              </m:r>
                            </m:oMath>
                          </a14:m>
                          <a:endParaRPr lang="vi-VN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Góc quay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120⁰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2084000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Tầm với của cánh tay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20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3.5 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cm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≤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d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≤35.5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cm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20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Số khớp nối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200" b="0" i="0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m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200" b="0" i="0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ct</m:t>
                                    </m:r>
                                  </m:sub>
                                </m:sSub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≈850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g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770814855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Độ trễ điều khiển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t</m:t>
                                </m:r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≤0.5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56021099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Giá thành sản phẩm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</a:t>
                          </a:r>
                          <a:r>
                            <a:rPr lang="vi-VN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ới 2 triệu VNĐ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24493459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4" name="Table 17">
                <a:extLst>
                  <a:ext uri="{FF2B5EF4-FFF2-40B4-BE49-F238E27FC236}">
                    <a16:creationId xmlns:a16="http://schemas.microsoft.com/office/drawing/2014/main" id="{0E773532-2613-43C4-8CEB-A92E2D9A57B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0907605"/>
                  </p:ext>
                </p:extLst>
              </p:nvPr>
            </p:nvGraphicFramePr>
            <p:xfrm>
              <a:off x="2533703" y="1716319"/>
              <a:ext cx="4600574" cy="3238202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Thông số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Yêu cầu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Vật liệu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ABS</a:t>
                          </a:r>
                          <a:endParaRPr lang="vi-VN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93432968"/>
                      </a:ext>
                    </a:extLst>
                  </a:tr>
                  <a:tr h="51389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Đối t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gắp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141176" r="-265" b="-4047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Góc quay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120⁰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2084000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Tầm với của cánh tay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472727" r="-265" b="-4254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Số khớp nối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674545" r="-265" b="-22363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0814855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Độ trễ điều khiển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760714" r="-265" b="-1196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6021099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Giá thành sản phẩm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</a:t>
                          </a:r>
                          <a:r>
                            <a:rPr lang="vi-VN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ới 2 triệu VNĐ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244934595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291081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IV. Phát triển mô hình mô phỏng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11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97310C-5C2C-439E-90AF-5BDC379630B2}"/>
              </a:ext>
            </a:extLst>
          </p:cNvPr>
          <p:cNvSpPr txBox="1"/>
          <p:nvPr/>
        </p:nvSpPr>
        <p:spPr>
          <a:xfrm>
            <a:off x="341927" y="1285875"/>
            <a:ext cx="827819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Xây dựng mô hình mô phỏng cánh tay trên Solidwork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Xây dựng từng bộ phận: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Các th</a:t>
            </a:r>
            <a:r>
              <a:rPr lang="vi-VN" sz="12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 viện sử dụng thêm bên ngoài: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10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vi-VN" sz="11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100">
                <a:latin typeface="Arial" panose="020B0604020202020204" pitchFamily="34" charset="0"/>
                <a:cs typeface="Arial" panose="020B0604020202020204" pitchFamily="34" charset="0"/>
              </a:rPr>
              <a:t> viện tay gắp: </a:t>
            </a:r>
            <a:r>
              <a:rPr lang="en-US" sz="110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https://grabcad.com/library/gripper-201</a:t>
            </a:r>
            <a:endParaRPr lang="en-US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100">
                <a:latin typeface="Arial" panose="020B0604020202020204" pitchFamily="34" charset="0"/>
                <a:cs typeface="Arial" panose="020B0604020202020204" pitchFamily="34" charset="0"/>
              </a:rPr>
              <a:t>Thư viện servo MG996R: </a:t>
            </a:r>
            <a:r>
              <a:rPr lang="en-US" sz="110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https://grabcad.com/library/servo-mg-996r-2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5" name="part_1">
            <a:hlinkClick r:id="" action="ppaction://media"/>
            <a:extLst>
              <a:ext uri="{FF2B5EF4-FFF2-40B4-BE49-F238E27FC236}">
                <a16:creationId xmlns:a16="http://schemas.microsoft.com/office/drawing/2014/main" id="{C7B16854-FB51-41A9-A08F-F204AD9F33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84850" y="2390780"/>
            <a:ext cx="7374300" cy="414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470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0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IV. Phát triển mô hình mô phỏng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12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97310C-5C2C-439E-90AF-5BDC379630B2}"/>
              </a:ext>
            </a:extLst>
          </p:cNvPr>
          <p:cNvSpPr txBox="1"/>
          <p:nvPr/>
        </p:nvSpPr>
        <p:spPr>
          <a:xfrm>
            <a:off x="341927" y="1285875"/>
            <a:ext cx="827819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Xây dựng mô hình mô phỏng cánh tay trên Solidwork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6 bộ phận hoàn chỉnh</a:t>
            </a:r>
          </a:p>
        </p:txBody>
      </p:sp>
      <p:pic>
        <p:nvPicPr>
          <p:cNvPr id="2" name="part_2">
            <a:hlinkClick r:id="" action="ppaction://media"/>
            <a:extLst>
              <a:ext uri="{FF2B5EF4-FFF2-40B4-BE49-F238E27FC236}">
                <a16:creationId xmlns:a16="http://schemas.microsoft.com/office/drawing/2014/main" id="{5E39877C-4D0B-43A5-8C0A-7D610E3CAB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1585" y="2023321"/>
            <a:ext cx="7600830" cy="427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52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IV. Phát triển mô hình mô phỏng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13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97310C-5C2C-439E-90AF-5BDC379630B2}"/>
              </a:ext>
            </a:extLst>
          </p:cNvPr>
          <p:cNvSpPr txBox="1"/>
          <p:nvPr/>
        </p:nvSpPr>
        <p:spPr>
          <a:xfrm>
            <a:off x="341927" y="1285875"/>
            <a:ext cx="827819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Xây dựng mô hình mô phỏng cánh tay trên Solidwork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Lắp ghép các bộ phận thành mô hình hoàn chỉnh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art_3">
            <a:hlinkClick r:id="" action="ppaction://media"/>
            <a:extLst>
              <a:ext uri="{FF2B5EF4-FFF2-40B4-BE49-F238E27FC236}">
                <a16:creationId xmlns:a16="http://schemas.microsoft.com/office/drawing/2014/main" id="{6CD73767-D9C0-4F65-A66F-BC720A0633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7710" y="1946552"/>
            <a:ext cx="8028580" cy="451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415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IV. Phát triển mô hình mô phỏng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14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97310C-5C2C-439E-90AF-5BDC379630B2}"/>
              </a:ext>
            </a:extLst>
          </p:cNvPr>
          <p:cNvSpPr txBox="1"/>
          <p:nvPr/>
        </p:nvSpPr>
        <p:spPr>
          <a:xfrm>
            <a:off x="341927" y="1285875"/>
            <a:ext cx="8278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Xây dựng mô hình mô phỏng cánh tay trên Solidwork</a:t>
            </a:r>
          </a:p>
        </p:txBody>
      </p:sp>
      <p:pic>
        <p:nvPicPr>
          <p:cNvPr id="3" name="Picture 1" descr="A picture containing arrow&#10;&#10;Description automatically generated">
            <a:extLst>
              <a:ext uri="{FF2B5EF4-FFF2-40B4-BE49-F238E27FC236}">
                <a16:creationId xmlns:a16="http://schemas.microsoft.com/office/drawing/2014/main" id="{A829D206-A967-422F-B963-EBD0D88D8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680" y="1655207"/>
            <a:ext cx="6658640" cy="4640325"/>
          </a:xfrm>
          <a:prstGeom prst="rect">
            <a:avLst/>
          </a:prstGeom>
        </p:spPr>
      </p:pic>
      <p:pic>
        <p:nvPicPr>
          <p:cNvPr id="16" name="Picture 2" descr="A picture containing tool&#10;&#10;Description automatically generated">
            <a:extLst>
              <a:ext uri="{FF2B5EF4-FFF2-40B4-BE49-F238E27FC236}">
                <a16:creationId xmlns:a16="http://schemas.microsoft.com/office/drawing/2014/main" id="{FE03D232-75F0-4799-94C7-402348901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811" y="1637489"/>
            <a:ext cx="6709630" cy="4718861"/>
          </a:xfrm>
          <a:prstGeom prst="rect">
            <a:avLst/>
          </a:prstGeom>
        </p:spPr>
      </p:pic>
      <p:pic>
        <p:nvPicPr>
          <p:cNvPr id="18" name="Picture 3" descr="A picture containing tool&#10;&#10;Description automatically generated">
            <a:extLst>
              <a:ext uri="{FF2B5EF4-FFF2-40B4-BE49-F238E27FC236}">
                <a16:creationId xmlns:a16="http://schemas.microsoft.com/office/drawing/2014/main" id="{0C5A4484-7E67-40C1-8DAC-C95E20D063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0" r="11639" b="4301"/>
          <a:stretch/>
        </p:blipFill>
        <p:spPr>
          <a:xfrm>
            <a:off x="1406106" y="1970578"/>
            <a:ext cx="6476606" cy="413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57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IV. Phát triển mô hình mô phỏng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15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1F0263-EB70-45CD-AA2D-C160FC4F062A}"/>
              </a:ext>
            </a:extLst>
          </p:cNvPr>
          <p:cNvSpPr txBox="1"/>
          <p:nvPr/>
        </p:nvSpPr>
        <p:spPr>
          <a:xfrm>
            <a:off x="341927" y="1285875"/>
            <a:ext cx="827819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2.   Đ</a:t>
            </a:r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a ra các bài kiểm tra cho mô hình trên Solidwork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Khối l</a:t>
            </a:r>
            <a:r>
              <a:rPr lang="vi-VN" sz="1600" b="1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ợng cánh tay Robot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e 17">
                <a:extLst>
                  <a:ext uri="{FF2B5EF4-FFF2-40B4-BE49-F238E27FC236}">
                    <a16:creationId xmlns:a16="http://schemas.microsoft.com/office/drawing/2014/main" id="{A868A3AE-13CE-40D5-9959-6E5E1014C4B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65613166"/>
                  </p:ext>
                </p:extLst>
              </p:nvPr>
            </p:nvGraphicFramePr>
            <p:xfrm>
              <a:off x="423891" y="2269496"/>
              <a:ext cx="4600574" cy="2926080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Thành phần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1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≈95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g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9343296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2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≈65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g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3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≈60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g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2084000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4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≈50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g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5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≈50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g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6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≈68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g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77081485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Tổng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≈750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g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56021099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e 17">
                <a:extLst>
                  <a:ext uri="{FF2B5EF4-FFF2-40B4-BE49-F238E27FC236}">
                    <a16:creationId xmlns:a16="http://schemas.microsoft.com/office/drawing/2014/main" id="{A868A3AE-13CE-40D5-9959-6E5E1014C4B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65613166"/>
                  </p:ext>
                </p:extLst>
              </p:nvPr>
            </p:nvGraphicFramePr>
            <p:xfrm>
              <a:off x="423891" y="2269496"/>
              <a:ext cx="4600574" cy="2926080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Thành phần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1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108333" r="-265" b="-61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343296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2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208333" r="-265" b="-51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3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303279" r="-265" b="-4049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2084000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4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410000" r="-265" b="-311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5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510000" r="-265" b="-211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6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610000" r="-265" b="-111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081485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Tổng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710000" r="-265" b="-11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6021099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7DAB6A42-0C87-440C-B9F3-915162DE95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6" b="1675"/>
          <a:stretch/>
        </p:blipFill>
        <p:spPr>
          <a:xfrm>
            <a:off x="5765468" y="1701579"/>
            <a:ext cx="2954641" cy="433346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F418615-1EBD-4DE8-82E8-A69C6E583336}"/>
              </a:ext>
            </a:extLst>
          </p:cNvPr>
          <p:cNvSpPr/>
          <p:nvPr/>
        </p:nvSpPr>
        <p:spPr>
          <a:xfrm>
            <a:off x="6005940" y="3316428"/>
            <a:ext cx="744718" cy="198783"/>
          </a:xfrm>
          <a:prstGeom prst="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4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IV. Phát triển mô hình mô phỏng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16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1F0263-EB70-45CD-AA2D-C160FC4F062A}"/>
              </a:ext>
            </a:extLst>
          </p:cNvPr>
          <p:cNvSpPr txBox="1"/>
          <p:nvPr/>
        </p:nvSpPr>
        <p:spPr>
          <a:xfrm>
            <a:off x="341927" y="1285875"/>
            <a:ext cx="827819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2.   Đ</a:t>
            </a:r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a ra các bài kiểm tra cho mô hình trên Solidwork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Độ bền của các cánh tay đòn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4" name="Table 17">
                <a:extLst>
                  <a:ext uri="{FF2B5EF4-FFF2-40B4-BE49-F238E27FC236}">
                    <a16:creationId xmlns:a16="http://schemas.microsoft.com/office/drawing/2014/main" id="{4084F602-15EC-471A-93B0-9D05250DDC3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59577350"/>
                  </p:ext>
                </p:extLst>
              </p:nvPr>
            </p:nvGraphicFramePr>
            <p:xfrm>
              <a:off x="423891" y="2269496"/>
              <a:ext cx="4600574" cy="2779205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Thành phần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Ứng suất bền tối đa </a:t>
                          </a:r>
                        </a:p>
                        <a:p>
                          <a:pPr algn="ctr"/>
                          <a:r>
                            <a:rPr lang="en-US" sz="16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r>
                                <a:rPr lang="en-US" sz="1600" b="1" i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𝐍</m:t>
                              </m:r>
                              <m:r>
                                <a:rPr lang="en-US" sz="1600" b="1" i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/</m:t>
                              </m:r>
                              <m:sSup>
                                <m:sSupPr>
                                  <m:ctrlPr>
                                    <a:rPr lang="en-US" sz="1600" b="1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1" i="0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𝐦</m:t>
                                  </m:r>
                                </m:e>
                                <m:sup>
                                  <m:r>
                                    <a:rPr lang="en-US" sz="1600" b="1" i="0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𝟐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6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)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1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4.4 ∗ </m:t>
                                </m:r>
                                <m:sSup>
                                  <m:sSup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9343296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2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5.66 ∗ </m:t>
                                </m:r>
                                <m:sSup>
                                  <m:sSup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3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1.85 ∗ </m:t>
                                </m:r>
                                <m:sSup>
                                  <m:sSup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2084000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4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3 ∗ </m:t>
                                </m:r>
                                <m:sSup>
                                  <m:sSup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5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6.25 ∗ </m:t>
                                </m:r>
                                <m:sSup>
                                  <m:sSup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6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2.17 ∗ </m:t>
                                </m:r>
                                <m:sSup>
                                  <m:sSup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7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77081485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4" name="Table 17">
                <a:extLst>
                  <a:ext uri="{FF2B5EF4-FFF2-40B4-BE49-F238E27FC236}">
                    <a16:creationId xmlns:a16="http://schemas.microsoft.com/office/drawing/2014/main" id="{4084F602-15EC-471A-93B0-9D05250DDC3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59577350"/>
                  </p:ext>
                </p:extLst>
              </p:nvPr>
            </p:nvGraphicFramePr>
            <p:xfrm>
              <a:off x="423891" y="2269496"/>
              <a:ext cx="4600574" cy="2779205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58464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Thành phần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3125" r="-265" b="-38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1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165000" r="-265" b="-51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343296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2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265000" r="-265" b="-41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3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359016" r="-265" b="-30655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2084000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4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466667" r="-265" b="-211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5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566667" r="-265" b="-111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CTĐ 6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666667" r="-265" b="-11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0814855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794CAFC0-D027-4BAC-8679-C7EEC53C2C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75" t="12432" r="4030" b="9888"/>
          <a:stretch/>
        </p:blipFill>
        <p:spPr>
          <a:xfrm>
            <a:off x="5635619" y="1757083"/>
            <a:ext cx="2948871" cy="2253908"/>
          </a:xfrm>
          <a:prstGeom prst="rect">
            <a:avLst/>
          </a:prstGeom>
        </p:spPr>
      </p:pic>
      <p:pic>
        <p:nvPicPr>
          <p:cNvPr id="21" name="Picture 20" descr="A picture containing logo&#10;&#10;Description automatically generated">
            <a:extLst>
              <a:ext uri="{FF2B5EF4-FFF2-40B4-BE49-F238E27FC236}">
                <a16:creationId xmlns:a16="http://schemas.microsoft.com/office/drawing/2014/main" id="{9ECCCCA1-8B74-44B1-9BC9-01FED4D82C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1" t="15066" r="4259" b="5573"/>
          <a:stretch/>
        </p:blipFill>
        <p:spPr>
          <a:xfrm>
            <a:off x="5644367" y="4073874"/>
            <a:ext cx="2879731" cy="221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94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IV. Phát triển mô hình mô phỏng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17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1F0263-EB70-45CD-AA2D-C160FC4F062A}"/>
              </a:ext>
            </a:extLst>
          </p:cNvPr>
          <p:cNvSpPr txBox="1"/>
          <p:nvPr/>
        </p:nvSpPr>
        <p:spPr>
          <a:xfrm>
            <a:off x="341927" y="1285875"/>
            <a:ext cx="827819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2.   Đ</a:t>
            </a:r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a ra các bài kiểm tra cho mô hình trên Solidwork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Tầm với tối thiểu cánh tay Robot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83C81B1C-B71A-4296-BD63-3EB4E4BB4A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048" y="1990228"/>
            <a:ext cx="7201905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553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IV. Phát triển mô hình mô phỏng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18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1F0263-EB70-45CD-AA2D-C160FC4F062A}"/>
              </a:ext>
            </a:extLst>
          </p:cNvPr>
          <p:cNvSpPr txBox="1"/>
          <p:nvPr/>
        </p:nvSpPr>
        <p:spPr>
          <a:xfrm>
            <a:off x="341927" y="1285875"/>
            <a:ext cx="827819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2.   Đ</a:t>
            </a:r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a ra các bài kiểm tra cho mô hình trên Solidwork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Tầm với tối đa cánh tay Robot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13E32BA1-BEEF-4864-A5EF-00594BC3D1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0" r="7079"/>
          <a:stretch/>
        </p:blipFill>
        <p:spPr>
          <a:xfrm>
            <a:off x="585480" y="1971843"/>
            <a:ext cx="8010253" cy="431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75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EF327D-6162-492C-B603-1AB744B21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1</a:t>
            </a:fld>
            <a:endParaRPr lang="en-US"/>
          </a:p>
        </p:txBody>
      </p:sp>
      <p:sp>
        <p:nvSpPr>
          <p:cNvPr id="5" name="16">
            <a:extLst>
              <a:ext uri="{FF2B5EF4-FFF2-40B4-BE49-F238E27FC236}">
                <a16:creationId xmlns:a16="http://schemas.microsoft.com/office/drawing/2014/main" id="{317501E8-0F4E-4CFC-B232-E07E88F908F6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Mục lục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8A13A1-86F3-4E70-8E6D-47122CD12DB7}"/>
              </a:ext>
            </a:extLst>
          </p:cNvPr>
          <p:cNvSpPr txBox="1"/>
          <p:nvPr/>
        </p:nvSpPr>
        <p:spPr>
          <a:xfrm>
            <a:off x="341927" y="1400175"/>
            <a:ext cx="591482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n-US" sz="3600" b="1">
                <a:cs typeface="Arial" panose="020B0604020202020204" pitchFamily="34" charset="0"/>
              </a:rPr>
              <a:t>   </a:t>
            </a:r>
            <a:r>
              <a:rPr lang="en-US" sz="3200" b="1">
                <a:cs typeface="Arial" panose="020B0604020202020204" pitchFamily="34" charset="0"/>
              </a:rPr>
              <a:t>Giới thiệu</a:t>
            </a:r>
            <a:endParaRPr lang="en-US" sz="3600" b="1">
              <a:cs typeface="Arial" panose="020B0604020202020204" pitchFamily="34" charset="0"/>
            </a:endParaRPr>
          </a:p>
          <a:p>
            <a:pPr marL="400050" indent="-400050">
              <a:buFont typeface="+mj-lt"/>
              <a:buAutoNum type="romanUcPeriod"/>
            </a:pPr>
            <a:r>
              <a:rPr lang="en-US" sz="3600" b="1">
                <a:cs typeface="Arial" panose="020B0604020202020204" pitchFamily="34" charset="0"/>
              </a:rPr>
              <a:t>   </a:t>
            </a:r>
            <a:r>
              <a:rPr lang="en-US" sz="3200" b="1">
                <a:cs typeface="Arial" panose="020B0604020202020204" pitchFamily="34" charset="0"/>
              </a:rPr>
              <a:t>Đặt vấn đề</a:t>
            </a:r>
            <a:endParaRPr lang="en-US" sz="3600" b="1">
              <a:cs typeface="Arial" panose="020B0604020202020204" pitchFamily="34" charset="0"/>
            </a:endParaRPr>
          </a:p>
          <a:p>
            <a:pPr marL="400050" indent="-400050">
              <a:buFont typeface="+mj-lt"/>
              <a:buAutoNum type="romanUcPeriod"/>
            </a:pPr>
            <a:r>
              <a:rPr lang="en-US" sz="3600" b="1">
                <a:cs typeface="Arial" panose="020B0604020202020204" pitchFamily="34" charset="0"/>
              </a:rPr>
              <a:t>  </a:t>
            </a:r>
            <a:r>
              <a:rPr lang="en-US" sz="3200" b="1">
                <a:cs typeface="Arial" panose="020B0604020202020204" pitchFamily="34" charset="0"/>
              </a:rPr>
              <a:t>Thu thập dữ liệu và phân tích</a:t>
            </a:r>
            <a:endParaRPr lang="en-US" sz="3600" b="1">
              <a:cs typeface="Arial" panose="020B0604020202020204" pitchFamily="34" charset="0"/>
            </a:endParaRPr>
          </a:p>
          <a:p>
            <a:pPr marL="400050" indent="-400050">
              <a:buFont typeface="+mj-lt"/>
              <a:buAutoNum type="romanUcPeriod"/>
            </a:pPr>
            <a:r>
              <a:rPr lang="en-US" sz="3600" b="1">
                <a:cs typeface="Arial" panose="020B0604020202020204" pitchFamily="34" charset="0"/>
              </a:rPr>
              <a:t>  </a:t>
            </a:r>
            <a:r>
              <a:rPr lang="en-US" sz="3200" b="1">
                <a:cs typeface="Arial" panose="020B0604020202020204" pitchFamily="34" charset="0"/>
              </a:rPr>
              <a:t>Phát triển mô hình mô phỏng</a:t>
            </a:r>
            <a:endParaRPr lang="en-US" sz="3600" b="1">
              <a:cs typeface="Arial" panose="020B0604020202020204" pitchFamily="34" charset="0"/>
            </a:endParaRPr>
          </a:p>
          <a:p>
            <a:pPr marL="400050" indent="-400050">
              <a:buFont typeface="+mj-lt"/>
              <a:buAutoNum type="romanUcPeriod"/>
            </a:pPr>
            <a:r>
              <a:rPr lang="en-US" sz="3600" b="1">
                <a:cs typeface="Arial" panose="020B0604020202020204" pitchFamily="34" charset="0"/>
              </a:rPr>
              <a:t>   </a:t>
            </a:r>
            <a:r>
              <a:rPr lang="en-US" sz="3200" b="1">
                <a:cs typeface="Arial" panose="020B0604020202020204" pitchFamily="34" charset="0"/>
              </a:rPr>
              <a:t>Xác thực và kiểm chứng</a:t>
            </a:r>
            <a:endParaRPr lang="en-US" sz="3600" b="1">
              <a:cs typeface="Arial" panose="020B0604020202020204" pitchFamily="34" charset="0"/>
            </a:endParaRPr>
          </a:p>
          <a:p>
            <a:pPr marL="400050" indent="-400050">
              <a:buFont typeface="+mj-lt"/>
              <a:buAutoNum type="romanUcPeriod"/>
            </a:pPr>
            <a:r>
              <a:rPr lang="en-US" sz="3600" b="1">
                <a:cs typeface="Arial" panose="020B0604020202020204" pitchFamily="34" charset="0"/>
              </a:rPr>
              <a:t>  </a:t>
            </a:r>
            <a:r>
              <a:rPr lang="en-US" sz="3200" b="1">
                <a:cs typeface="Arial" panose="020B0604020202020204" pitchFamily="34" charset="0"/>
              </a:rPr>
              <a:t>Kết luận</a:t>
            </a:r>
            <a:endParaRPr lang="en-US" sz="3600" b="1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7090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V. Xác thực và kiểm chứng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19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8042E1-CC9F-40E4-B0E0-AEB0F7BB2C9E}"/>
              </a:ext>
            </a:extLst>
          </p:cNvPr>
          <p:cNvSpPr txBox="1"/>
          <p:nvPr/>
        </p:nvSpPr>
        <p:spPr>
          <a:xfrm>
            <a:off x="341927" y="1285875"/>
            <a:ext cx="8278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Xác thực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Gắp vật khối l</a:t>
            </a:r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ợng </a:t>
            </a:r>
            <a:r>
              <a:rPr lang="en-US" b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420 g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 từ vị trí A đến B biết tr</a:t>
            </a:r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ớc</a:t>
            </a:r>
          </a:p>
        </p:txBody>
      </p:sp>
      <p:pic>
        <p:nvPicPr>
          <p:cNvPr id="2" name="tayrobotgapvat">
            <a:hlinkClick r:id="" action="ppaction://media"/>
            <a:extLst>
              <a:ext uri="{FF2B5EF4-FFF2-40B4-BE49-F238E27FC236}">
                <a16:creationId xmlns:a16="http://schemas.microsoft.com/office/drawing/2014/main" id="{A70F75F0-815F-4E01-BF9F-3EE8784CFB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6493" y="2002594"/>
            <a:ext cx="7651014" cy="342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270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V. Xác thực và kiểm chứng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20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8042E1-CC9F-40E4-B0E0-AEB0F7BB2C9E}"/>
              </a:ext>
            </a:extLst>
          </p:cNvPr>
          <p:cNvSpPr txBox="1"/>
          <p:nvPr/>
        </p:nvSpPr>
        <p:spPr>
          <a:xfrm>
            <a:off x="341927" y="1285875"/>
            <a:ext cx="8278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Xác thực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Gắp vật khối l</a:t>
            </a:r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ợng </a:t>
            </a:r>
            <a:r>
              <a:rPr lang="en-US" b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600 g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 từ vị trí A đến B biết tr</a:t>
            </a:r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ớc</a:t>
            </a:r>
          </a:p>
        </p:txBody>
      </p:sp>
      <p:pic>
        <p:nvPicPr>
          <p:cNvPr id="3" name="gapvattoqua">
            <a:hlinkClick r:id="" action="ppaction://media"/>
            <a:extLst>
              <a:ext uri="{FF2B5EF4-FFF2-40B4-BE49-F238E27FC236}">
                <a16:creationId xmlns:a16="http://schemas.microsoft.com/office/drawing/2014/main" id="{A9299A59-F377-44BF-83B4-230664149F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4465" y="2097093"/>
            <a:ext cx="7977854" cy="333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04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V. Xác thực và kiểm chứng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21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0F0726-B01F-4DFC-8A3F-BE61354C32DD}"/>
              </a:ext>
            </a:extLst>
          </p:cNvPr>
          <p:cNvSpPr txBox="1"/>
          <p:nvPr/>
        </p:nvSpPr>
        <p:spPr>
          <a:xfrm>
            <a:off x="2627236" y="1596033"/>
            <a:ext cx="3889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Bảng 4: Các thông số của cánh tay máy sau quá trình mô phỏng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e 17">
                <a:extLst>
                  <a:ext uri="{FF2B5EF4-FFF2-40B4-BE49-F238E27FC236}">
                    <a16:creationId xmlns:a16="http://schemas.microsoft.com/office/drawing/2014/main" id="{18B495CE-41AE-4E90-972D-4D53E459036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82984981"/>
                  </p:ext>
                </p:extLst>
              </p:nvPr>
            </p:nvGraphicFramePr>
            <p:xfrm>
              <a:off x="2271713" y="2358052"/>
              <a:ext cx="4600574" cy="3217903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33721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Đặc điểm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Thông số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54335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Vật liệu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ABS</a:t>
                          </a:r>
                          <a:endParaRPr lang="vi-VN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354335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Đối t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gắp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Kích th</a:t>
                          </a:r>
                          <a:r>
                            <a:rPr lang="vi-VN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ớc: </a:t>
                          </a:r>
                          <a14:m>
                            <m:oMath xmlns:m="http://schemas.openxmlformats.org/officeDocument/2006/math"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0.5 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cm</m:t>
                              </m:r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r</m:t>
                              </m:r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≤6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cm</m:t>
                              </m:r>
                            </m:oMath>
                          </a14:m>
                          <a:endParaRPr lang="en-US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Cân nặng: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200" b="0" i="0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m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200" b="0" i="0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vg</m:t>
                                  </m:r>
                                </m:sub>
                              </m:sSub>
                              <m:r>
                                <a:rPr lang="en-US" sz="1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≤400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g</m:t>
                              </m:r>
                            </m:oMath>
                          </a14:m>
                          <a:endParaRPr lang="vi-VN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831518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Góc quay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120⁰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6311784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Tầm với của cánh tay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20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3.5 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cm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≤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d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≤35.5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cm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20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Số khớp nối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750 g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49508197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Độ trễ điều khiển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t</m:t>
                                </m:r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≤0.5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56021099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Giá thành sản phẩm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1 388 000 VNĐ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24493459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e 17">
                <a:extLst>
                  <a:ext uri="{FF2B5EF4-FFF2-40B4-BE49-F238E27FC236}">
                    <a16:creationId xmlns:a16="http://schemas.microsoft.com/office/drawing/2014/main" id="{18B495CE-41AE-4E90-972D-4D53E459036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82984981"/>
                  </p:ext>
                </p:extLst>
              </p:nvPr>
            </p:nvGraphicFramePr>
            <p:xfrm>
              <a:off x="2271713" y="2358052"/>
              <a:ext cx="4600574" cy="3217903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Đặc điểm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Thông số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54335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Vật liệu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ABS</a:t>
                          </a:r>
                          <a:endParaRPr lang="vi-VN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474536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Đối t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gắp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157692" r="-265" b="-44230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831518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Góc quay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120⁰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6311784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Tầm với của cánh tay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467273" r="-265" b="-4254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Số khớp nối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:r>
                            <a:rPr lang="en-US" sz="120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:r>
                            <a:rPr lang="en-US" sz="120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750 g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49508197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Độ trễ điều khiển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755357" r="-265" b="-1196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6021099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Giá thành sản phẩm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1 388 000 VNĐ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244934595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958759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V. Xác thực và kiểm chứng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22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3DEFBD-3A17-4C82-8449-41CF7A228DEF}"/>
              </a:ext>
            </a:extLst>
          </p:cNvPr>
          <p:cNvSpPr txBox="1"/>
          <p:nvPr/>
        </p:nvSpPr>
        <p:spPr>
          <a:xfrm>
            <a:off x="341927" y="1285875"/>
            <a:ext cx="8278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2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Kiểm chứng trên cánh tay robot đã chế tạo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Cân nặng thực tế (không kèm Arduino và Pin): </a:t>
            </a:r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730 gam </a:t>
            </a:r>
          </a:p>
        </p:txBody>
      </p:sp>
      <p:pic>
        <p:nvPicPr>
          <p:cNvPr id="14" name="Picture 13" descr="A picture containing microscope, automaton, miller&#10;&#10;Description automatically generated">
            <a:extLst>
              <a:ext uri="{FF2B5EF4-FFF2-40B4-BE49-F238E27FC236}">
                <a16:creationId xmlns:a16="http://schemas.microsoft.com/office/drawing/2014/main" id="{DEB6A133-F0A7-40B0-B775-805487FB21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724" y="2096218"/>
            <a:ext cx="2672032" cy="3562709"/>
          </a:xfrm>
          <a:prstGeom prst="rect">
            <a:avLst/>
          </a:prstGeom>
        </p:spPr>
      </p:pic>
      <p:pic>
        <p:nvPicPr>
          <p:cNvPr id="17" name="Picture 16" descr="A picture containing tool&#10;&#10;Description automatically generated">
            <a:extLst>
              <a:ext uri="{FF2B5EF4-FFF2-40B4-BE49-F238E27FC236}">
                <a16:creationId xmlns:a16="http://schemas.microsoft.com/office/drawing/2014/main" id="{EC64719B-4532-43CB-A7DF-33BC114BC4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050" y="2096217"/>
            <a:ext cx="2672032" cy="356271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25B98D5-20E4-421D-A237-07CBDB5B78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98" y="2096218"/>
            <a:ext cx="2672032" cy="356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2514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2">
            <a:extLst>
              <a:ext uri="{FF2B5EF4-FFF2-40B4-BE49-F238E27FC236}">
                <a16:creationId xmlns:a16="http://schemas.microsoft.com/office/drawing/2014/main" id="{975AD2E7-CA84-4FC4-86A4-A965C4A3BB2C}"/>
              </a:ext>
            </a:extLst>
          </p:cNvPr>
          <p:cNvSpPr/>
          <p:nvPr/>
        </p:nvSpPr>
        <p:spPr>
          <a:xfrm>
            <a:off x="0" y="-10458"/>
            <a:ext cx="9144000" cy="6868458"/>
          </a:xfrm>
          <a:prstGeom prst="rect">
            <a:avLst/>
          </a:prstGeom>
          <a:solidFill>
            <a:srgbClr val="EE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V. Xác thực và kiểm chứng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23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3DEFBD-3A17-4C82-8449-41CF7A228DEF}"/>
              </a:ext>
            </a:extLst>
          </p:cNvPr>
          <p:cNvSpPr txBox="1"/>
          <p:nvPr/>
        </p:nvSpPr>
        <p:spPr>
          <a:xfrm>
            <a:off x="341927" y="1285875"/>
            <a:ext cx="8278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2.   Kiểm chứng trên cánh tay robot đã chế tạo</a:t>
            </a:r>
          </a:p>
        </p:txBody>
      </p:sp>
      <p:pic>
        <p:nvPicPr>
          <p:cNvPr id="2" name="validation_2">
            <a:hlinkClick r:id="" action="ppaction://media"/>
            <a:extLst>
              <a:ext uri="{FF2B5EF4-FFF2-40B4-BE49-F238E27FC236}">
                <a16:creationId xmlns:a16="http://schemas.microsoft.com/office/drawing/2014/main" id="{C601068D-4C3E-4AD1-B69A-B9E267276E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2957" y="1777100"/>
            <a:ext cx="81153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8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VI. Kết luận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24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682A98-8514-488A-B94B-5EAE18F0B5A0}"/>
              </a:ext>
            </a:extLst>
          </p:cNvPr>
          <p:cNvSpPr txBox="1"/>
          <p:nvPr/>
        </p:nvSpPr>
        <p:spPr>
          <a:xfrm>
            <a:off x="1013997" y="2965614"/>
            <a:ext cx="3889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Bảng 5: Các thông số của cánh tay máy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e 17">
                <a:extLst>
                  <a:ext uri="{FF2B5EF4-FFF2-40B4-BE49-F238E27FC236}">
                    <a16:creationId xmlns:a16="http://schemas.microsoft.com/office/drawing/2014/main" id="{38D522C0-578F-4A12-8DD6-5DB0B94FCE6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4475409"/>
                  </p:ext>
                </p:extLst>
              </p:nvPr>
            </p:nvGraphicFramePr>
            <p:xfrm>
              <a:off x="658474" y="3379289"/>
              <a:ext cx="4600574" cy="3217903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33721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Đặc điểm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Thông số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54335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Vật liệu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ABS</a:t>
                          </a:r>
                          <a:endParaRPr lang="vi-VN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354335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Đối t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gắp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Kích th</a:t>
                          </a:r>
                          <a:r>
                            <a:rPr lang="vi-VN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ớc: </a:t>
                          </a:r>
                          <a14:m>
                            <m:oMath xmlns:m="http://schemas.openxmlformats.org/officeDocument/2006/math"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0.5 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cm</m:t>
                              </m:r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r</m:t>
                              </m:r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≤6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cm</m:t>
                              </m:r>
                            </m:oMath>
                          </a14:m>
                          <a:endParaRPr lang="en-US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Cân nặng: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200" b="0" i="0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m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200" b="0" i="0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vg</m:t>
                                  </m:r>
                                </m:sub>
                              </m:sSub>
                              <m:r>
                                <a:rPr lang="en-US" sz="1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≤400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g</m:t>
                              </m:r>
                            </m:oMath>
                          </a14:m>
                          <a:endParaRPr lang="vi-VN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831518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Góc quay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120⁰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6311784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Tầm với của cánh tay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20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3.2 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cm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≤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d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≤35.7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cm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20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Số khớp nối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730 g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49508197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Độ trễ điều khiển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t</m:t>
                                </m:r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≤0.5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s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56021099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Giá thành sản phẩm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1 388 000 VNĐ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24493459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e 17">
                <a:extLst>
                  <a:ext uri="{FF2B5EF4-FFF2-40B4-BE49-F238E27FC236}">
                    <a16:creationId xmlns:a16="http://schemas.microsoft.com/office/drawing/2014/main" id="{38D522C0-578F-4A12-8DD6-5DB0B94FCE6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4475409"/>
                  </p:ext>
                </p:extLst>
              </p:nvPr>
            </p:nvGraphicFramePr>
            <p:xfrm>
              <a:off x="658474" y="3379289"/>
              <a:ext cx="4600574" cy="3217903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Đặc điểm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Thông số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54335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Vật liệu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ABS</a:t>
                          </a:r>
                          <a:endParaRPr lang="vi-VN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474536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Đối t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gắp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265" t="-157692" r="-265" b="-44230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831518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Góc quay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120⁰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6311784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Tầm với của cánh tay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265" t="-467273" r="-265" b="-4254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Số khớp nối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:r>
                            <a:rPr lang="en-US" sz="120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:r>
                            <a:rPr lang="en-US" sz="1200" i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730 g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49508197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Độ trễ điều khiển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265" t="-755357" r="-265" b="-1196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6021099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Giá thành sản phẩm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1 388 000 VNĐ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24493459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BB4B4F27-7AF3-4803-B718-AB63FA43F43E}"/>
              </a:ext>
            </a:extLst>
          </p:cNvPr>
          <p:cNvSpPr txBox="1"/>
          <p:nvPr/>
        </p:nvSpPr>
        <p:spPr>
          <a:xfrm>
            <a:off x="341927" y="1285875"/>
            <a:ext cx="5248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Thiết kế và chế tạo cánh tay máy cho Robot trong nhà cỡ vừa.</a:t>
            </a:r>
          </a:p>
        </p:txBody>
      </p:sp>
      <p:pic>
        <p:nvPicPr>
          <p:cNvPr id="18" name="Picture 17" descr="A picture containing indoor&#10;&#10;Description automatically generated">
            <a:extLst>
              <a:ext uri="{FF2B5EF4-FFF2-40B4-BE49-F238E27FC236}">
                <a16:creationId xmlns:a16="http://schemas.microsoft.com/office/drawing/2014/main" id="{DB28D7EA-9AF4-4609-B814-1B5444AE60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0" t="22080" r="26688" b="21293"/>
          <a:stretch/>
        </p:blipFill>
        <p:spPr>
          <a:xfrm>
            <a:off x="5975371" y="1285875"/>
            <a:ext cx="2622880" cy="443890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F3E0A30-DEB7-4853-880D-D122718AD89C}"/>
              </a:ext>
            </a:extLst>
          </p:cNvPr>
          <p:cNvSpPr txBox="1"/>
          <p:nvPr/>
        </p:nvSpPr>
        <p:spPr>
          <a:xfrm>
            <a:off x="5964975" y="5786350"/>
            <a:ext cx="2643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/>
              <a:t>Hình 7: Cánh tay đã đ</a:t>
            </a:r>
            <a:r>
              <a:rPr lang="vi-VN" b="1"/>
              <a:t>ư</a:t>
            </a:r>
            <a:r>
              <a:rPr lang="en-US" b="1"/>
              <a:t>ợc</a:t>
            </a:r>
          </a:p>
          <a:p>
            <a:pPr algn="ctr"/>
            <a:r>
              <a:rPr lang="en-US" b="1"/>
              <a:t>tích hợp vào Robot.</a:t>
            </a:r>
          </a:p>
        </p:txBody>
      </p:sp>
    </p:spTree>
    <p:extLst>
      <p:ext uri="{BB962C8B-B14F-4D97-AF65-F5344CB8AC3E}">
        <p14:creationId xmlns:p14="http://schemas.microsoft.com/office/powerpoint/2010/main" val="23503881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ext, whiteboard&#10;&#10;Description automatically generated">
            <a:extLst>
              <a:ext uri="{FF2B5EF4-FFF2-40B4-BE49-F238E27FC236}">
                <a16:creationId xmlns:a16="http://schemas.microsoft.com/office/drawing/2014/main" id="{B0704097-9EBD-4D5C-AFD4-671E63DC58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766" y="-9525"/>
            <a:ext cx="9525532" cy="689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050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Giới thiệu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ko-KR" sz="900" b="1" dirty="0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</a:t>
            </a:r>
            <a:r>
              <a:rPr lang="en-US" altLang="ko-KR" sz="900" b="1" dirty="0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altLang="ko-KR" sz="900" b="1" dirty="0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I. Giới thiệu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2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4B4D83-CA7E-4538-BE30-CEFC37AA6B1E}"/>
              </a:ext>
            </a:extLst>
          </p:cNvPr>
          <p:cNvSpPr txBox="1"/>
          <p:nvPr/>
        </p:nvSpPr>
        <p:spPr>
          <a:xfrm>
            <a:off x="341927" y="1285875"/>
            <a:ext cx="515399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Mục đích thực hiện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vi-VN" sz="1600">
                <a:latin typeface="Arial" panose="020B0604020202020204" pitchFamily="34" charset="0"/>
                <a:cs typeface="Arial" panose="020B0604020202020204" pitchFamily="34" charset="0"/>
              </a:rPr>
              <a:t>Xây dựng cánh tay robot cỡ nhỏ cho bài thực hành của sinh viên ngành Kỹ thuật Robot - Trường đại học Công Nghệ.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Tận dụng và phát triển các nghiên cứu gần đây của nhóm sinh viên ngành Kỹ thuật Robot.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C3DC2ECE-8E5F-4CF2-80BA-A380AE60A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72176"/>
              </p:ext>
            </p:extLst>
          </p:nvPr>
        </p:nvGraphicFramePr>
        <p:xfrm>
          <a:off x="618639" y="3476994"/>
          <a:ext cx="4600574" cy="2732857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2300287">
                  <a:extLst>
                    <a:ext uri="{9D8B030D-6E8A-4147-A177-3AD203B41FA5}">
                      <a16:colId xmlns:a16="http://schemas.microsoft.com/office/drawing/2014/main" val="2847940921"/>
                    </a:ext>
                  </a:extLst>
                </a:gridCol>
                <a:gridCol w="2300287">
                  <a:extLst>
                    <a:ext uri="{9D8B030D-6E8A-4147-A177-3AD203B41FA5}">
                      <a16:colId xmlns:a16="http://schemas.microsoft.com/office/drawing/2014/main" val="3222010066"/>
                    </a:ext>
                  </a:extLst>
                </a:gridCol>
              </a:tblGrid>
              <a:tr h="337212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Thông số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Yêu cầu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42925346"/>
                  </a:ext>
                </a:extLst>
              </a:tr>
              <a:tr h="681037">
                <a:tc>
                  <a:txBody>
                    <a:bodyPr/>
                    <a:lstStyle/>
                    <a:p>
                      <a:r>
                        <a:rPr 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Đối t</a:t>
                      </a:r>
                      <a:r>
                        <a:rPr lang="vi-VN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ư</a:t>
                      </a:r>
                      <a:r>
                        <a:rPr 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ợng gắp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vi-VN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Các đồ vật trong nhà (</a:t>
                      </a:r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bán kính tối đa</a:t>
                      </a:r>
                      <a:r>
                        <a:rPr lang="vi-VN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5</a:t>
                      </a:r>
                      <a:r>
                        <a:rPr lang="vi-VN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cm,</a:t>
                      </a:r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vi-VN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khối lượng tối đa khoảng: 400 g).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11383059"/>
                  </a:ext>
                </a:extLst>
              </a:tr>
              <a:tr h="337212">
                <a:tc>
                  <a:txBody>
                    <a:bodyPr/>
                    <a:lstStyle/>
                    <a:p>
                      <a:r>
                        <a:rPr 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Tầm với của cánh tay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Tối đa: 30 cm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14972328"/>
                  </a:ext>
                </a:extLst>
              </a:tr>
              <a:tr h="337212">
                <a:tc>
                  <a:txBody>
                    <a:bodyPr/>
                    <a:lstStyle/>
                    <a:p>
                      <a:r>
                        <a:rPr 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Chuyển động linh hoạt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Linh hoạt nh</a:t>
                      </a:r>
                      <a:r>
                        <a:rPr lang="vi-VN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ư</a:t>
                      </a:r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tay con ng</a:t>
                      </a:r>
                      <a:r>
                        <a:rPr lang="vi-VN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ư</a:t>
                      </a:r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ời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76713057"/>
                  </a:ext>
                </a:extLst>
              </a:tr>
              <a:tr h="337212">
                <a:tc>
                  <a:txBody>
                    <a:bodyPr/>
                    <a:lstStyle/>
                    <a:p>
                      <a:r>
                        <a:rPr 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Khối l</a:t>
                      </a:r>
                      <a:r>
                        <a:rPr lang="vi-VN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ư</a:t>
                      </a:r>
                      <a:r>
                        <a:rPr 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ợng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Nhẹ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76524321"/>
                  </a:ext>
                </a:extLst>
              </a:tr>
              <a:tr h="337212">
                <a:tc>
                  <a:txBody>
                    <a:bodyPr/>
                    <a:lstStyle/>
                    <a:p>
                      <a:r>
                        <a:rPr 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Đối t</a:t>
                      </a:r>
                      <a:r>
                        <a:rPr lang="vi-VN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ư</a:t>
                      </a:r>
                      <a:r>
                        <a:rPr 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ợng sử dụng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Sinh viên năm 2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60210994"/>
                  </a:ext>
                </a:extLst>
              </a:tr>
              <a:tr h="337212">
                <a:tc>
                  <a:txBody>
                    <a:bodyPr/>
                    <a:lstStyle/>
                    <a:p>
                      <a:r>
                        <a:rPr lang="en-US" sz="16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Giá thành sản phẩm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</a:t>
                      </a:r>
                      <a:r>
                        <a:rPr lang="vi-VN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ư</a:t>
                      </a:r>
                      <a:r>
                        <a:rPr 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ới 2 triệu VNĐ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49345959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6942838-E184-4472-AA86-3157F22A292C}"/>
              </a:ext>
            </a:extLst>
          </p:cNvPr>
          <p:cNvSpPr txBox="1"/>
          <p:nvPr/>
        </p:nvSpPr>
        <p:spPr>
          <a:xfrm>
            <a:off x="804265" y="3059668"/>
            <a:ext cx="4229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Bảng 1: Các thông số mong muốn ban đầu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0A35E06-C3C6-4A13-85F8-D0B41BFFC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7928" y="1611962"/>
            <a:ext cx="2864145" cy="413248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C4F7D18-F4D3-49F0-98A6-1BD40FA0CD16}"/>
              </a:ext>
            </a:extLst>
          </p:cNvPr>
          <p:cNvSpPr txBox="1"/>
          <p:nvPr/>
        </p:nvSpPr>
        <p:spPr>
          <a:xfrm>
            <a:off x="6130943" y="5987019"/>
            <a:ext cx="2478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Hình 1: Robot trong nhà</a:t>
            </a:r>
          </a:p>
        </p:txBody>
      </p:sp>
    </p:spTree>
    <p:extLst>
      <p:ext uri="{BB962C8B-B14F-4D97-AF65-F5344CB8AC3E}">
        <p14:creationId xmlns:p14="http://schemas.microsoft.com/office/powerpoint/2010/main" val="2730026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 dirty="0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II. Đặt vấn đề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3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02CE83C-F3FA-460F-B133-62FEF4D47390}"/>
                  </a:ext>
                </a:extLst>
              </p:cNvPr>
              <p:cNvSpPr txBox="1"/>
              <p:nvPr/>
            </p:nvSpPr>
            <p:spPr>
              <a:xfrm>
                <a:off x="341927" y="1285875"/>
                <a:ext cx="8278198" cy="52214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>
                    <a:latin typeface="Arial" panose="020B0604020202020204" pitchFamily="34" charset="0"/>
                    <a:cs typeface="Arial" panose="020B0604020202020204" pitchFamily="34" charset="0"/>
                  </a:rPr>
                  <a:t>Xác định đầu vào và đầu ra của hệ thống</a:t>
                </a:r>
              </a:p>
              <a:p>
                <a:pPr marL="742950" lvl="1" indent="-285750">
                  <a:buFont typeface="Courier New" panose="02070309020205020404" pitchFamily="49" charset="0"/>
                  <a:buChar char="o"/>
                </a:pP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Tọa độ vật cần gắp </a:t>
                </a:r>
                <a14:m>
                  <m:oMath xmlns:m="http://schemas.openxmlformats.org/officeDocument/2006/math">
                    <m:r>
                      <a:rPr lang="en-US" sz="1600" b="1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𝐀</m:t>
                    </m:r>
                    <m:r>
                      <a:rPr lang="en-US" sz="1600" b="1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1600" b="1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1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𝐱</m:t>
                        </m:r>
                      </m:e>
                      <m:sub>
                        <m:r>
                          <a:rPr lang="en-US" sz="1600" b="1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𝐚</m:t>
                        </m:r>
                      </m:sub>
                    </m:sSub>
                    <m:r>
                      <a:rPr lang="en-US" sz="1600" b="1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 </m:t>
                    </m:r>
                    <m:sSub>
                      <m:sSubPr>
                        <m:ctrlPr>
                          <a:rPr lang="en-US" sz="1600" b="1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1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𝐲</m:t>
                        </m:r>
                      </m:e>
                      <m:sub>
                        <m:r>
                          <a:rPr lang="en-US" sz="1600" b="1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𝐚</m:t>
                        </m:r>
                      </m:sub>
                    </m:sSub>
                    <m:r>
                      <a:rPr lang="en-US" sz="1600" b="1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 </m:t>
                    </m:r>
                    <m:sSub>
                      <m:sSubPr>
                        <m:ctrlPr>
                          <a:rPr lang="en-US" sz="1600" b="1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1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𝐳</m:t>
                        </m:r>
                      </m:e>
                      <m:sub>
                        <m:r>
                          <a:rPr lang="en-US" sz="1600" b="1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𝐚</m:t>
                        </m:r>
                      </m:sub>
                    </m:sSub>
                    <m:r>
                      <a:rPr lang="en-US" sz="1600" b="1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sz="1600" b="1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và tọa độ điểm đích </a:t>
                </a:r>
                <a14:m>
                  <m:oMath xmlns:m="http://schemas.openxmlformats.org/officeDocument/2006/math">
                    <m:r>
                      <a:rPr lang="en-US" sz="1600" b="1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𝐁</m:t>
                    </m:r>
                    <m:r>
                      <a:rPr lang="en-US" sz="1600" b="1" i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16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1" i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𝐱</m:t>
                        </m:r>
                      </m:e>
                      <m:sub>
                        <m:r>
                          <a:rPr lang="en-US" sz="1600" b="1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𝐛</m:t>
                        </m:r>
                      </m:sub>
                    </m:sSub>
                    <m:r>
                      <a:rPr lang="en-US" sz="1600" b="1" i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 </m:t>
                    </m:r>
                    <m:sSub>
                      <m:sSubPr>
                        <m:ctrlPr>
                          <a:rPr lang="en-US" sz="16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1" i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𝐲</m:t>
                        </m:r>
                      </m:e>
                      <m:sub>
                        <m:r>
                          <a:rPr lang="en-US" sz="1600" b="1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𝐛</m:t>
                        </m:r>
                      </m:sub>
                    </m:sSub>
                    <m:r>
                      <a:rPr lang="en-US" sz="1600" b="1" i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 </m:t>
                    </m:r>
                    <m:sSub>
                      <m:sSubPr>
                        <m:ctrlPr>
                          <a:rPr lang="en-US" sz="16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1" i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𝐳</m:t>
                        </m:r>
                      </m:e>
                      <m:sub>
                        <m:r>
                          <a:rPr lang="en-US" sz="1600" b="1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𝐛</m:t>
                        </m:r>
                      </m:sub>
                    </m:sSub>
                    <m:r>
                      <a:rPr lang="en-US" sz="1600" b="1" i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sz="1600" b="1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pPr marL="742950" lvl="1" indent="-285750">
                  <a:buFont typeface="Courier New" panose="02070309020205020404" pitchFamily="49" charset="0"/>
                  <a:buChar char="o"/>
                </a:pP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Hoạt động: </a:t>
                </a:r>
                <a:r>
                  <a:rPr lang="en-US" sz="160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Cánh tay di chuyển đến điểm A </a:t>
                </a:r>
                <a14:m>
                  <m:oMath xmlns:m="http://schemas.openxmlformats.org/officeDocument/2006/math">
                    <m:r>
                      <a:rPr lang="vi-VN" sz="160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160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gắp đồ vật </a:t>
                </a:r>
                <a14:m>
                  <m:oMath xmlns:m="http://schemas.openxmlformats.org/officeDocument/2006/math">
                    <m:r>
                      <a:rPr lang="vi-VN" sz="160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160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di chuyển đến điểm B </a:t>
                </a:r>
                <a14:m>
                  <m:oMath xmlns:m="http://schemas.openxmlformats.org/officeDocument/2006/math">
                    <m:r>
                      <a:rPr lang="vi-VN" sz="160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160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đặt đồ vật tại B</a:t>
                </a: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pPr marL="742950" lvl="1" indent="-285750">
                  <a:buFont typeface="Courier New" panose="02070309020205020404" pitchFamily="49" charset="0"/>
                  <a:buChar char="o"/>
                </a:pP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Chuyển động linh hoạt nh</a:t>
                </a:r>
                <a:r>
                  <a:rPr lang="vi-VN" sz="1600">
                    <a:latin typeface="Arial" panose="020B0604020202020204" pitchFamily="34" charset="0"/>
                    <a:cs typeface="Arial" panose="020B0604020202020204" pitchFamily="34" charset="0"/>
                  </a:rPr>
                  <a:t>ư</a:t>
                </a: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 cánh tay con ng</a:t>
                </a:r>
                <a:r>
                  <a:rPr lang="vi-VN" sz="1600">
                    <a:latin typeface="Arial" panose="020B0604020202020204" pitchFamily="34" charset="0"/>
                    <a:cs typeface="Arial" panose="020B0604020202020204" pitchFamily="34" charset="0"/>
                  </a:rPr>
                  <a:t>ư</a:t>
                </a: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ời: </a:t>
                </a:r>
                <a:r>
                  <a:rPr lang="en-US" sz="160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 bậc tự do.</a:t>
                </a:r>
                <a:endParaRPr lang="en-US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lvl="1" indent="-285750">
                  <a:buFont typeface="Arial" panose="020B0604020202020204" pitchFamily="34" charset="0"/>
                  <a:buChar char="•"/>
                </a:pPr>
                <a:r>
                  <a:rPr lang="en-US" b="1">
                    <a:latin typeface="Arial" panose="020B0604020202020204" pitchFamily="34" charset="0"/>
                    <a:cs typeface="Arial" panose="020B0604020202020204" pitchFamily="34" charset="0"/>
                  </a:rPr>
                  <a:t>Các điều kiện</a:t>
                </a:r>
              </a:p>
              <a:p>
                <a:pPr marL="742950" lvl="2" indent="-285750">
                  <a:buFont typeface="Courier New" panose="02070309020205020404" pitchFamily="49" charset="0"/>
                  <a:buChar char="o"/>
                </a:pP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Phạm vi hoạt động trong không gian 3D, gốc tọa độ tại tâm của cánh tay máy:</a:t>
                </a:r>
              </a:p>
              <a:p>
                <a:pPr marL="1200150" lvl="3" indent="-285750">
                  <a:buFont typeface="Wingdings" panose="05000000000000000000" pitchFamily="2" charset="2"/>
                  <a:buChar char="§"/>
                </a:pPr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Cánh tay máy có thể quay </a:t>
                </a:r>
                <a:r>
                  <a:rPr lang="en-US" sz="140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120⁰</a:t>
                </a:r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 (phù hợp với vị trí đặt cánh tay Robot).</a:t>
                </a:r>
              </a:p>
              <a:p>
                <a:pPr marL="1200150" lvl="3" indent="-285750">
                  <a:buFont typeface="Wingdings" panose="05000000000000000000" pitchFamily="2" charset="2"/>
                  <a:buChar char="§"/>
                </a:pPr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Hoạt động trong phạm vi từ </a:t>
                </a:r>
                <a14:m>
                  <m:oMath xmlns:m="http://schemas.openxmlformats.org/officeDocument/2006/math">
                    <m:r>
                      <a:rPr lang="en-US" sz="14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1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2 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𝑐𝑚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≤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𝑑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≤30 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𝑐𝑚</m:t>
                    </m:r>
                    <m:r>
                      <a:rPr lang="en-US" sz="1400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(phù hợp với kích thước của xe Robot).</a:t>
                </a:r>
              </a:p>
              <a:p>
                <a:pPr marL="742950" lvl="3" indent="-285750">
                  <a:buFont typeface="Courier New" panose="02070309020205020404" pitchFamily="49" charset="0"/>
                  <a:buChar char="o"/>
                </a:pP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Giới hạn kích th</a:t>
                </a:r>
                <a:r>
                  <a:rPr lang="vi-VN" sz="1600">
                    <a:latin typeface="Arial" panose="020B0604020202020204" pitchFamily="34" charset="0"/>
                    <a:cs typeface="Arial" panose="020B0604020202020204" pitchFamily="34" charset="0"/>
                  </a:rPr>
                  <a:t>ư</a:t>
                </a: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ớc của vật cần gắp:</a:t>
                </a:r>
              </a:p>
              <a:p>
                <a:pPr marL="1200150" lvl="4" indent="-285750">
                  <a:buFont typeface="Wingdings" panose="05000000000000000000" pitchFamily="2" charset="2"/>
                  <a:buChar char="§"/>
                </a:pPr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Bán kính: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0.5 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𝑐𝑚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≤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𝑟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≤6 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𝑐𝑚</m:t>
                    </m:r>
                  </m:oMath>
                </a14:m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pPr marL="742950" lvl="4" indent="-285750">
                  <a:buFont typeface="Courier New" panose="02070309020205020404" pitchFamily="49" charset="0"/>
                  <a:buChar char="o"/>
                </a:pP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Khối l</a:t>
                </a:r>
                <a:r>
                  <a:rPr lang="vi-VN" sz="1600">
                    <a:latin typeface="Arial" panose="020B0604020202020204" pitchFamily="34" charset="0"/>
                    <a:cs typeface="Arial" panose="020B0604020202020204" pitchFamily="34" charset="0"/>
                  </a:rPr>
                  <a:t>ư</a:t>
                </a: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ợng của cánh tay (không tính phần Pin và điều khiển): </a:t>
                </a:r>
              </a:p>
              <a:p>
                <a:pPr marL="1200150" lvl="5" indent="-285750">
                  <a:buFont typeface="Wingdings" panose="05000000000000000000" pitchFamily="2" charset="2"/>
                  <a:buChar char="§"/>
                </a:pPr>
                <a:r>
                  <a:rPr lang="en-US" sz="1400">
                    <a:ea typeface="Cambria Math" panose="02040503050406030204" pitchFamily="18" charset="0"/>
                    <a:cs typeface="Arial" panose="020B0604020202020204" pitchFamily="34" charset="0"/>
                  </a:rPr>
                  <a:t>Khoảng</a:t>
                </a:r>
                <a:r>
                  <a:rPr lang="en-US" sz="1400" b="0">
                    <a:solidFill>
                      <a:srgbClr val="C00000"/>
                    </a:solidFill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𝑐𝑡</m:t>
                        </m:r>
                      </m:sub>
                    </m:sSub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≤1 </m:t>
                    </m:r>
                    <m:r>
                      <a:rPr lang="en-US" sz="1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𝑘𝑔</m:t>
                    </m:r>
                  </m:oMath>
                </a14:m>
                <a:r>
                  <a:rPr lang="en-US" sz="140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(phù hợp với sức tải động cơ trên xe Robot)</a:t>
                </a:r>
                <a:endParaRPr lang="en-US" sz="140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lvl="3" indent="-285750">
                  <a:buFont typeface="Arial" panose="020B0604020202020204" pitchFamily="34" charset="0"/>
                  <a:buChar char="•"/>
                </a:pPr>
                <a:r>
                  <a:rPr lang="en-US" b="1">
                    <a:latin typeface="Arial" panose="020B0604020202020204" pitchFamily="34" charset="0"/>
                    <a:cs typeface="Arial" panose="020B0604020202020204" pitchFamily="34" charset="0"/>
                  </a:rPr>
                  <a:t>Đánh giá hiệu năng</a:t>
                </a:r>
              </a:p>
              <a:p>
                <a:pPr marL="742950" lvl="4" indent="-285750">
                  <a:buFont typeface="Courier New" panose="02070309020205020404" pitchFamily="49" charset="0"/>
                  <a:buChar char="o"/>
                </a:pP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Gắp được vật có khối lượng: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e>
                      <m:sub>
                        <m:r>
                          <a:rPr lang="en-US" sz="16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𝑣𝑔</m:t>
                        </m:r>
                      </m:sub>
                    </m:sSub>
                    <m:r>
                      <a:rPr lang="en-US" sz="16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≤400 </m:t>
                    </m:r>
                    <m:r>
                      <a:rPr lang="en-US" sz="16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𝑔</m:t>
                    </m:r>
                  </m:oMath>
                </a14:m>
                <a:r>
                  <a:rPr lang="en-US" sz="160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(phù hợp với đồ vật trong nhà).</a:t>
                </a:r>
              </a:p>
              <a:p>
                <a:pPr marL="285750" lvl="4" indent="-285750">
                  <a:buFont typeface="Arial" panose="020B0604020202020204" pitchFamily="34" charset="0"/>
                  <a:buChar char="•"/>
                </a:pPr>
                <a:r>
                  <a:rPr lang="en-US" b="1">
                    <a:latin typeface="Arial" panose="020B0604020202020204" pitchFamily="34" charset="0"/>
                    <a:cs typeface="Arial" panose="020B0604020202020204" pitchFamily="34" charset="0"/>
                  </a:rPr>
                  <a:t>Một vài công thức toán học liên quan</a:t>
                </a:r>
              </a:p>
              <a:p>
                <a:pPr marL="742950" lvl="4" indent="-285750">
                  <a:buFont typeface="Courier New" panose="02070309020205020404" pitchFamily="49" charset="0"/>
                  <a:buChar char="o"/>
                </a:pP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Moment lực mà động c</a:t>
                </a:r>
                <a:r>
                  <a:rPr lang="vi-VN" sz="1600">
                    <a:latin typeface="Arial" panose="020B0604020202020204" pitchFamily="34" charset="0"/>
                    <a:cs typeface="Arial" panose="020B0604020202020204" pitchFamily="34" charset="0"/>
                  </a:rPr>
                  <a:t>ơ</a:t>
                </a:r>
                <a:r>
                  <a:rPr lang="en-US" sz="1600">
                    <a:latin typeface="Arial" panose="020B0604020202020204" pitchFamily="34" charset="0"/>
                    <a:cs typeface="Arial" panose="020B0604020202020204" pitchFamily="34" charset="0"/>
                  </a:rPr>
                  <a:t> phải chịu:</a:t>
                </a:r>
              </a:p>
              <a:p>
                <a:pPr marL="914400" lvl="5"/>
                <a:r>
                  <a:rPr lang="en-US" sz="1600" b="1">
                    <a:cs typeface="Arial" panose="020B0604020202020204" pitchFamily="34" charset="0"/>
                  </a:rPr>
                  <a:t>			</a:t>
                </a:r>
                <a14:m>
                  <m:oMath xmlns:m="http://schemas.openxmlformats.org/officeDocument/2006/math">
                    <m:r>
                      <a:rPr lang="en-US" sz="1600" b="1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𝐌</m:t>
                    </m:r>
                    <m:r>
                      <a:rPr lang="en-US" sz="1600" b="1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sz="1600" b="1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𝐦</m:t>
                    </m:r>
                    <m:r>
                      <a:rPr lang="en-US" sz="1600" b="1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∗</m:t>
                    </m:r>
                    <m:r>
                      <a:rPr lang="en-US" sz="1600" b="1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𝐥</m:t>
                    </m:r>
                    <m:r>
                      <a:rPr lang="en-US" sz="1600" b="1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∗</m:t>
                    </m:r>
                    <m:r>
                      <a:rPr lang="en-US" sz="1600" b="1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𝐩</m:t>
                    </m:r>
                  </m:oMath>
                </a14:m>
                <a:r>
                  <a:rPr lang="en-US" sz="1600" b="1">
                    <a:latin typeface="Arial" panose="020B0604020202020204" pitchFamily="34" charset="0"/>
                    <a:cs typeface="Arial" panose="020B0604020202020204" pitchFamily="34" charset="0"/>
                  </a:rPr>
                  <a:t>										</a:t>
                </a:r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(1)</a:t>
                </a:r>
                <a:endParaRPr lang="en-US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914400" lvl="5"/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với m là khối l</a:t>
                </a:r>
                <a:r>
                  <a:rPr lang="vi-VN" sz="1400">
                    <a:latin typeface="Arial" panose="020B0604020202020204" pitchFamily="34" charset="0"/>
                    <a:cs typeface="Arial" panose="020B0604020202020204" pitchFamily="34" charset="0"/>
                  </a:rPr>
                  <a:t>ư</a:t>
                </a:r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ợng mà động c</a:t>
                </a:r>
                <a:r>
                  <a:rPr lang="vi-VN" sz="1400">
                    <a:latin typeface="Arial" panose="020B0604020202020204" pitchFamily="34" charset="0"/>
                    <a:cs typeface="Arial" panose="020B0604020202020204" pitchFamily="34" charset="0"/>
                  </a:rPr>
                  <a:t>ơ</a:t>
                </a:r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 phải tải, l là độ dài cánh tay đòn, và p là vị trí đặt trọng lực.</a:t>
                </a:r>
              </a:p>
              <a:p>
                <a:pPr marL="1200150" lvl="5" indent="-285750">
                  <a:buFont typeface="Courier New" panose="02070309020205020404" pitchFamily="49" charset="0"/>
                  <a:buChar char="o"/>
                </a:pPr>
                <a:endParaRPr lang="en-US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02CE83C-F3FA-460F-B133-62FEF4D473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927" y="1285875"/>
                <a:ext cx="8278198" cy="5221429"/>
              </a:xfrm>
              <a:prstGeom prst="rect">
                <a:avLst/>
              </a:prstGeom>
              <a:blipFill>
                <a:blip r:embed="rId2"/>
                <a:stretch>
                  <a:fillRect l="-442" t="-701" r="-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4175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 dirty="0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II. Đặt vấn đề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4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5" name="Table 17">
                <a:extLst>
                  <a:ext uri="{FF2B5EF4-FFF2-40B4-BE49-F238E27FC236}">
                    <a16:creationId xmlns:a16="http://schemas.microsoft.com/office/drawing/2014/main" id="{6D9EDE96-5319-4841-8DE5-E62039AA54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97473728"/>
                  </p:ext>
                </p:extLst>
              </p:nvPr>
            </p:nvGraphicFramePr>
            <p:xfrm>
              <a:off x="2533703" y="2286244"/>
              <a:ext cx="4600574" cy="2902922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33721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Thông số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Yêu cầu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51389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Đối t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gắp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lvl="4" indent="0">
                            <a:buFont typeface="Wingdings" panose="05000000000000000000" pitchFamily="2" charset="2"/>
                            <a:buNone/>
                          </a:pP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Kích th</a:t>
                          </a:r>
                          <a:r>
                            <a:rPr lang="vi-VN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ớc: </a:t>
                          </a:r>
                          <a14:m>
                            <m:oMath xmlns:m="http://schemas.openxmlformats.org/officeDocument/2006/math"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0.5 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cm</m:t>
                              </m:r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r</m:t>
                              </m:r>
                              <m: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≤6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cm</m:t>
                              </m:r>
                            </m:oMath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Cân nặng: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200" b="0" i="0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m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200" b="0" i="0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vg</m:t>
                                  </m:r>
                                </m:sub>
                              </m:sSub>
                              <m:r>
                                <a:rPr lang="en-US" sz="1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≤400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g</m:t>
                              </m:r>
                            </m:oMath>
                          </a14:m>
                          <a:endParaRPr lang="vi-VN" sz="120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Góc quay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120⁰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2084000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Tầm với của cánh tay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20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cm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≤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d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≤30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cm</m:t>
                                </m:r>
                                <m:r>
                                  <a:rPr lang="en-US" sz="12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200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Số khớp nối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200" b="0" i="0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m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200" b="0" i="0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ct</m:t>
                                    </m:r>
                                  </m:sub>
                                </m:sSub>
                                <m: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≤1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2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kg</m:t>
                                </m:r>
                              </m:oMath>
                            </m:oMathPara>
                          </a14:m>
                          <a:endParaRPr lang="en-US" sz="1200" b="0" i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770814855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Đối t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sử dụng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Sinh viên năm 2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56021099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Giá thành sản phẩm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</a:t>
                          </a:r>
                          <a:r>
                            <a:rPr lang="vi-VN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ới 2 triệu VNĐ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24493459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5" name="Table 17">
                <a:extLst>
                  <a:ext uri="{FF2B5EF4-FFF2-40B4-BE49-F238E27FC236}">
                    <a16:creationId xmlns:a16="http://schemas.microsoft.com/office/drawing/2014/main" id="{6D9EDE96-5319-4841-8DE5-E62039AA54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97473728"/>
                  </p:ext>
                </p:extLst>
              </p:nvPr>
            </p:nvGraphicFramePr>
            <p:xfrm>
              <a:off x="2533703" y="2286244"/>
              <a:ext cx="4600574" cy="2902922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30028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2300287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Thông số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Yêu cầu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51389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Đối t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gắp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76471" r="-265" b="-4047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1383059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Góc quay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120⁰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12084000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Tầm với của cánh tay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372727" r="-265" b="-4254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14972328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Số khớp nối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376713057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blipFill>
                          <a:blip r:embed="rId2"/>
                          <a:stretch>
                            <a:fillRect l="-100000" t="-574545" r="-265" b="-22363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0814855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Đối t</a:t>
                          </a:r>
                          <a:r>
                            <a:rPr lang="vi-VN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sử dụng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Sinh viên năm 2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56021099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Giá thành sản phẩm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</a:t>
                          </a:r>
                          <a:r>
                            <a:rPr lang="vi-VN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20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ới 2 triệu VNĐ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24493459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84698F6D-C6F5-4879-B638-2A1E13AF44D1}"/>
              </a:ext>
            </a:extLst>
          </p:cNvPr>
          <p:cNvSpPr txBox="1"/>
          <p:nvPr/>
        </p:nvSpPr>
        <p:spPr>
          <a:xfrm>
            <a:off x="3308119" y="1868918"/>
            <a:ext cx="3051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Bảng 2: Các thông số yêu cầu</a:t>
            </a:r>
          </a:p>
        </p:txBody>
      </p:sp>
    </p:spTree>
    <p:extLst>
      <p:ext uri="{BB962C8B-B14F-4D97-AF65-F5344CB8AC3E}">
        <p14:creationId xmlns:p14="http://schemas.microsoft.com/office/powerpoint/2010/main" val="306291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III. Thu thập dữ liệu và phân tích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5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13EBC3-FB51-4A44-87AD-A82CFFDC3E83}"/>
              </a:ext>
            </a:extLst>
          </p:cNvPr>
          <p:cNvSpPr txBox="1"/>
          <p:nvPr/>
        </p:nvSpPr>
        <p:spPr>
          <a:xfrm>
            <a:off x="341927" y="1285875"/>
            <a:ext cx="8278198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ơ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 học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Vật liệu</a:t>
            </a:r>
          </a:p>
          <a:p>
            <a:pPr lvl="1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Độ dài các cánh tay đòn (CTĐ)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: các thông số d</a:t>
            </a:r>
            <a:r>
              <a:rPr lang="vi-VN" sz="16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ới đây dựa trên việc khớp cánh tay Robot với xe Robot thông minh có sẵn.</a:t>
            </a:r>
            <a:endParaRPr lang="vi-VN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5" name="Table 17">
                <a:extLst>
                  <a:ext uri="{FF2B5EF4-FFF2-40B4-BE49-F238E27FC236}">
                    <a16:creationId xmlns:a16="http://schemas.microsoft.com/office/drawing/2014/main" id="{A1BC1E0A-2374-4657-AF98-5B50BC1A2FD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77091333"/>
                  </p:ext>
                </p:extLst>
              </p:nvPr>
            </p:nvGraphicFramePr>
            <p:xfrm>
              <a:off x="687569" y="1985075"/>
              <a:ext cx="7932557" cy="2171808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04407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1449158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  <a:gridCol w="1469569">
                      <a:extLst>
                        <a:ext uri="{9D8B030D-6E8A-4147-A177-3AD203B41FA5}">
                          <a16:colId xmlns:a16="http://schemas.microsoft.com/office/drawing/2014/main" val="1633865142"/>
                        </a:ext>
                      </a:extLst>
                    </a:gridCol>
                    <a:gridCol w="1500184">
                      <a:extLst>
                        <a:ext uri="{9D8B030D-6E8A-4147-A177-3AD203B41FA5}">
                          <a16:colId xmlns:a16="http://schemas.microsoft.com/office/drawing/2014/main" val="3219892516"/>
                        </a:ext>
                      </a:extLst>
                    </a:gridCol>
                    <a:gridCol w="1469569">
                      <a:extLst>
                        <a:ext uri="{9D8B030D-6E8A-4147-A177-3AD203B41FA5}">
                          <a16:colId xmlns:a16="http://schemas.microsoft.com/office/drawing/2014/main" val="3734821839"/>
                        </a:ext>
                      </a:extLst>
                    </a:gridCol>
                  </a:tblGrid>
                  <a:tr h="33721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Thông số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ABS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PVC Rigid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PA type 6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PC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riêng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𝟏𝟎𝟐𝟎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𝐤𝐠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/</m:t>
                                </m:r>
                                <m:sSup>
                                  <m:sSupPr>
                                    <m:ctrlPr>
                                      <a:rPr lang="en-US" sz="12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200" b="1" i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𝐦</m:t>
                                    </m:r>
                                  </m:e>
                                  <m:sup>
                                    <m:r>
                                      <a:rPr lang="en-US" sz="1200" b="1" i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𝟑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200" b="1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𝟏𝟑𝟎𝟎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𝐤𝐠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/</m:t>
                                </m:r>
                                <m:sSup>
                                  <m:sSupPr>
                                    <m:ctrlPr>
                                      <a:rPr lang="en-US" sz="12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200" b="1" i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𝐦</m:t>
                                    </m:r>
                                  </m:e>
                                  <m:sup>
                                    <m:r>
                                      <a:rPr lang="en-US" sz="1200" b="1" i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𝟑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200" b="1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𝟏𝟏𝟐𝟎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𝐤𝐠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/</m:t>
                                </m:r>
                                <m:sSup>
                                  <m:sSupPr>
                                    <m:ctrlPr>
                                      <a:rPr lang="en-US" sz="12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200" b="1" i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𝐦</m:t>
                                    </m:r>
                                  </m:e>
                                  <m:sup>
                                    <m:r>
                                      <a:rPr lang="en-US" sz="1200" b="1" i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𝟑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200" b="1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𝟏𝟏𝟗𝟎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𝐤𝐠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/</m:t>
                                </m:r>
                                <m:sSup>
                                  <m:sSupPr>
                                    <m:ctrlPr>
                                      <a:rPr lang="en-US" sz="12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200" b="1" i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𝐦</m:t>
                                    </m:r>
                                  </m:e>
                                  <m:sup>
                                    <m:r>
                                      <a:rPr lang="en-US" sz="1200" b="1" i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𝟑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200" b="1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4087204139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Tỷ số Poisson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𝟎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𝟑𝟗𝟒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𝐍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/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𝐀</m:t>
                                </m:r>
                              </m:oMath>
                            </m:oMathPara>
                          </a14:m>
                          <a:endParaRPr lang="en-US" sz="1200" b="1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𝟎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𝟑𝟖𝟐𝟓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𝐍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/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𝐀</m:t>
                                </m:r>
                              </m:oMath>
                            </m:oMathPara>
                          </a14:m>
                          <a:endParaRPr lang="en-US" sz="1200" b="1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𝟎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𝟑𝟒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𝐍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/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𝐀</m:t>
                                </m:r>
                              </m:oMath>
                            </m:oMathPara>
                          </a14:m>
                          <a:endParaRPr lang="en-US" sz="1200" b="1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𝟎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𝟑𝟗𝟏𝟐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𝐍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/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𝐀</m:t>
                                </m:r>
                              </m:oMath>
                            </m:oMathPara>
                          </a14:m>
                          <a:endParaRPr lang="en-US" sz="1200" b="1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1095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Module cắt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𝟑𝟏𝟖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𝟗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𝐌𝐏𝐚</m:t>
                                </m:r>
                              </m:oMath>
                            </m:oMathPara>
                          </a14:m>
                          <a:endParaRPr lang="en-US" sz="1200" b="1" i="0">
                            <a:solidFill>
                              <a:srgbClr val="0070C0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𝟖𝟔𝟔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𝟕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𝐌𝐏𝐚</m:t>
                                </m:r>
                              </m:oMath>
                            </m:oMathPara>
                          </a14:m>
                          <a:endParaRPr lang="en-US" sz="12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𝟗𝟕𝟎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𝟒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𝐌𝐏𝐚</m:t>
                                </m:r>
                              </m:oMath>
                            </m:oMathPara>
                          </a14:m>
                          <a:endParaRPr lang="en-US" sz="12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𝟖𝟐𝟗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𝟏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𝐌𝐏𝐚</m:t>
                                </m:r>
                              </m:oMath>
                            </m:oMathPara>
                          </a14:m>
                          <a:endParaRPr lang="en-US" sz="1200" b="1" i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4187232548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Sức chịu kéo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𝟑𝟎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𝐌𝐏𝐚</m:t>
                                </m:r>
                              </m:oMath>
                            </m:oMathPara>
                          </a14:m>
                          <a:endParaRPr lang="en-US" sz="1200">
                            <a:solidFill>
                              <a:srgbClr val="0070C0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𝟒𝟕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𝟕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𝐌𝐏𝐚</m:t>
                                </m:r>
                              </m:oMath>
                            </m:oMathPara>
                          </a14:m>
                          <a:endParaRPr lang="en-US" sz="12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𝟗𝟎𝟎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𝐌𝐏𝐚</m:t>
                                </m:r>
                              </m:oMath>
                            </m:oMathPara>
                          </a14:m>
                          <a:endParaRPr lang="en-US" sz="12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𝟔𝟐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𝟕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 </m:t>
                                </m:r>
                                <m:r>
                                  <a:rPr lang="en-US" sz="1200" b="1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𝐌𝐏𝐚</m:t>
                                </m:r>
                              </m:oMath>
                            </m:oMathPara>
                          </a14:m>
                          <a:endParaRPr lang="en-US" sz="12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769296444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Giá thành</a:t>
                          </a:r>
                          <a:b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(giá hạt nhựa + giá in)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1.02$/kg + 25k/h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1.00$/kg + 25k/h</a:t>
                          </a:r>
                        </a:p>
                        <a:p>
                          <a:pPr algn="ctr"/>
                          <a:endParaRPr lang="en-US" sz="12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1.40$/kg + 25k/h</a:t>
                          </a:r>
                        </a:p>
                        <a:p>
                          <a:pPr algn="ctr"/>
                          <a:endParaRPr lang="en-US" sz="12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1.12$/kg + 25k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17550842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5" name="Table 17">
                <a:extLst>
                  <a:ext uri="{FF2B5EF4-FFF2-40B4-BE49-F238E27FC236}">
                    <a16:creationId xmlns:a16="http://schemas.microsoft.com/office/drawing/2014/main" id="{A1BC1E0A-2374-4657-AF98-5B50BC1A2FD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77091333"/>
                  </p:ext>
                </p:extLst>
              </p:nvPr>
            </p:nvGraphicFramePr>
            <p:xfrm>
              <a:off x="687569" y="1985075"/>
              <a:ext cx="7932557" cy="2171808"/>
            </p:xfrm>
            <a:graphic>
              <a:graphicData uri="http://schemas.openxmlformats.org/drawingml/2006/table">
                <a:tbl>
                  <a:tblPr firstRow="1" bandRow="1">
                    <a:tableStyleId>{5FD0F851-EC5A-4D38-B0AD-8093EC10F338}</a:tableStyleId>
                  </a:tblPr>
                  <a:tblGrid>
                    <a:gridCol w="2044077">
                      <a:extLst>
                        <a:ext uri="{9D8B030D-6E8A-4147-A177-3AD203B41FA5}">
                          <a16:colId xmlns:a16="http://schemas.microsoft.com/office/drawing/2014/main" val="2847940921"/>
                        </a:ext>
                      </a:extLst>
                    </a:gridCol>
                    <a:gridCol w="1449158">
                      <a:extLst>
                        <a:ext uri="{9D8B030D-6E8A-4147-A177-3AD203B41FA5}">
                          <a16:colId xmlns:a16="http://schemas.microsoft.com/office/drawing/2014/main" val="3222010066"/>
                        </a:ext>
                      </a:extLst>
                    </a:gridCol>
                    <a:gridCol w="1469569">
                      <a:extLst>
                        <a:ext uri="{9D8B030D-6E8A-4147-A177-3AD203B41FA5}">
                          <a16:colId xmlns:a16="http://schemas.microsoft.com/office/drawing/2014/main" val="1633865142"/>
                        </a:ext>
                      </a:extLst>
                    </a:gridCol>
                    <a:gridCol w="1500184">
                      <a:extLst>
                        <a:ext uri="{9D8B030D-6E8A-4147-A177-3AD203B41FA5}">
                          <a16:colId xmlns:a16="http://schemas.microsoft.com/office/drawing/2014/main" val="3219892516"/>
                        </a:ext>
                      </a:extLst>
                    </a:gridCol>
                    <a:gridCol w="1469569">
                      <a:extLst>
                        <a:ext uri="{9D8B030D-6E8A-4147-A177-3AD203B41FA5}">
                          <a16:colId xmlns:a16="http://schemas.microsoft.com/office/drawing/2014/main" val="3734821839"/>
                        </a:ext>
                      </a:extLst>
                    </a:gridCol>
                  </a:tblGrid>
                  <a:tr h="33721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Thông số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ABS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PVC Rigid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PA type 6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>
                              <a:solidFill>
                                <a:srgbClr val="0070C0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Nhựa PC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1142925346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Khối l</a:t>
                          </a:r>
                          <a:r>
                            <a:rPr lang="vi-VN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ư</a:t>
                          </a:r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ợng riêng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141176" t="-109804" r="-306723" b="-511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238174" t="-109804" r="-202905" b="-511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329960" t="-109804" r="-97976" b="-511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440664" t="-109804" r="-415" b="-51176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7204139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Tỷ số Poisson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141176" t="-194545" r="-306723" b="-37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238174" t="-194545" r="-202905" b="-37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329960" t="-194545" r="-97976" b="-37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440664" t="-194545" r="-415" b="-3745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095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Module cắt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141176" t="-294545" r="-306723" b="-27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238174" t="-294545" r="-202905" b="-27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329960" t="-294545" r="-97976" b="-27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440664" t="-294545" r="-415" b="-2745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87232548"/>
                      </a:ext>
                    </a:extLst>
                  </a:tr>
                  <a:tr h="33721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Sức chịu kéo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141176" t="-387500" r="-306723" b="-1696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238174" t="-387500" r="-202905" b="-1696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329960" t="-387500" r="-97976" b="-1696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  <a:stretch>
                            <a:fillRect l="-440664" t="-387500" r="-415" b="-1696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69296444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Giá thành</a:t>
                          </a:r>
                          <a:b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sz="14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(giá hạt nhựa + giá in)</a:t>
                          </a:r>
                        </a:p>
                      </a:txBody>
                      <a:tcPr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1.02$/kg + 25k/h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1.00$/kg + 25k/h</a:t>
                          </a:r>
                        </a:p>
                        <a:p>
                          <a:pPr algn="ctr"/>
                          <a:endParaRPr lang="en-US" sz="12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1.40$/kg + 25k/h</a:t>
                          </a:r>
                        </a:p>
                        <a:p>
                          <a:pPr algn="ctr"/>
                          <a:endParaRPr lang="en-US" sz="12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b="1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1.12$/kg + 25k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ysDash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noFill/>
                          <a:prstDash val="sysDash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1755084281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16" name="Table 17">
            <a:extLst>
              <a:ext uri="{FF2B5EF4-FFF2-40B4-BE49-F238E27FC236}">
                <a16:creationId xmlns:a16="http://schemas.microsoft.com/office/drawing/2014/main" id="{83FE2A2F-8651-46F5-B7C9-283A7F4177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943258"/>
              </p:ext>
            </p:extLst>
          </p:nvPr>
        </p:nvGraphicFramePr>
        <p:xfrm>
          <a:off x="687569" y="4919451"/>
          <a:ext cx="7932557" cy="1160172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279254">
                  <a:extLst>
                    <a:ext uri="{9D8B030D-6E8A-4147-A177-3AD203B41FA5}">
                      <a16:colId xmlns:a16="http://schemas.microsoft.com/office/drawing/2014/main" val="2847940921"/>
                    </a:ext>
                  </a:extLst>
                </a:gridCol>
                <a:gridCol w="1061049">
                  <a:extLst>
                    <a:ext uri="{9D8B030D-6E8A-4147-A177-3AD203B41FA5}">
                      <a16:colId xmlns:a16="http://schemas.microsoft.com/office/drawing/2014/main" val="3222010066"/>
                    </a:ext>
                  </a:extLst>
                </a:gridCol>
                <a:gridCol w="1104181">
                  <a:extLst>
                    <a:ext uri="{9D8B030D-6E8A-4147-A177-3AD203B41FA5}">
                      <a16:colId xmlns:a16="http://schemas.microsoft.com/office/drawing/2014/main" val="1633865142"/>
                    </a:ext>
                  </a:extLst>
                </a:gridCol>
                <a:gridCol w="1130060">
                  <a:extLst>
                    <a:ext uri="{9D8B030D-6E8A-4147-A177-3AD203B41FA5}">
                      <a16:colId xmlns:a16="http://schemas.microsoft.com/office/drawing/2014/main" val="3219892516"/>
                    </a:ext>
                  </a:extLst>
                </a:gridCol>
                <a:gridCol w="1069676">
                  <a:extLst>
                    <a:ext uri="{9D8B030D-6E8A-4147-A177-3AD203B41FA5}">
                      <a16:colId xmlns:a16="http://schemas.microsoft.com/office/drawing/2014/main" val="3734821839"/>
                    </a:ext>
                  </a:extLst>
                </a:gridCol>
                <a:gridCol w="1069675">
                  <a:extLst>
                    <a:ext uri="{9D8B030D-6E8A-4147-A177-3AD203B41FA5}">
                      <a16:colId xmlns:a16="http://schemas.microsoft.com/office/drawing/2014/main" val="3060158215"/>
                    </a:ext>
                  </a:extLst>
                </a:gridCol>
                <a:gridCol w="1218662">
                  <a:extLst>
                    <a:ext uri="{9D8B030D-6E8A-4147-A177-3AD203B41FA5}">
                      <a16:colId xmlns:a16="http://schemas.microsoft.com/office/drawing/2014/main" val="520014943"/>
                    </a:ext>
                  </a:extLst>
                </a:gridCol>
              </a:tblGrid>
              <a:tr h="337212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Thông số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CTĐ 1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CTĐ 2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CTĐ 3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CTĐ 4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CTĐ 5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CTĐ 6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42925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1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Độ dài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56 mm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 mm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120 mm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93 mm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 mm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130 mm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87204139"/>
                  </a:ext>
                </a:extLst>
              </a:tr>
              <a:tr h="337212">
                <a:tc>
                  <a:txBody>
                    <a:bodyPr/>
                    <a:lstStyle/>
                    <a:p>
                      <a:pPr algn="l"/>
                      <a:r>
                        <a:rPr lang="en-US" sz="1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Chú ý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Độ đặc vật liệu: 50%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Độ đặc vật liệu: 50%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Độ đặc vật liệu: 50%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Độ đặc vật liệu: 50%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Độ đặc vật liệu: 50%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Lấy theo mẫu có sẵn [1]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09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F91F37C-8880-47F7-996F-517147139463}"/>
              </a:ext>
            </a:extLst>
          </p:cNvPr>
          <p:cNvSpPr txBox="1"/>
          <p:nvPr/>
        </p:nvSpPr>
        <p:spPr>
          <a:xfrm>
            <a:off x="628650" y="6444477"/>
            <a:ext cx="2957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[1]: </a:t>
            </a:r>
            <a:r>
              <a:rPr lang="en-US" sz="1200">
                <a:hlinkClick r:id="rId3"/>
              </a:rPr>
              <a:t>https://grabcad.com/library/gripper-201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119803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III. Thu thập dữ liệu và phân tích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6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13EBC3-FB51-4A44-87AD-A82CFFDC3E83}"/>
              </a:ext>
            </a:extLst>
          </p:cNvPr>
          <p:cNvSpPr txBox="1"/>
          <p:nvPr/>
        </p:nvSpPr>
        <p:spPr>
          <a:xfrm>
            <a:off x="341927" y="1285875"/>
            <a:ext cx="827819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ơ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 học</a:t>
            </a:r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Hình dáng: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Bản vẽ kỹ thuật</a:t>
            </a:r>
            <a:endParaRPr lang="vi-VN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D23B31-44DF-4166-A0A0-742067548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765" y="1901428"/>
            <a:ext cx="2545470" cy="179217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D9BDCD3-71F7-471E-9A7A-0D7252B83E2D}"/>
              </a:ext>
            </a:extLst>
          </p:cNvPr>
          <p:cNvSpPr txBox="1"/>
          <p:nvPr/>
        </p:nvSpPr>
        <p:spPr>
          <a:xfrm>
            <a:off x="1159987" y="3693607"/>
            <a:ext cx="1035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Hình 2: CTĐ 1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CBF9636-8F1C-41CB-8419-8945D3C7A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5145" y="1901428"/>
            <a:ext cx="2550926" cy="179217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9959A67-E8C5-4D92-AF99-2AFC0617ECE5}"/>
              </a:ext>
            </a:extLst>
          </p:cNvPr>
          <p:cNvSpPr txBox="1"/>
          <p:nvPr/>
        </p:nvSpPr>
        <p:spPr>
          <a:xfrm>
            <a:off x="4035878" y="3693607"/>
            <a:ext cx="1035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Hình 3: CTĐ 2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B63CBF1-535C-4692-A431-A2304214C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0981" y="1901427"/>
            <a:ext cx="2550926" cy="179217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57DAF86-32CD-4DC2-A349-F74E660A9FCE}"/>
              </a:ext>
            </a:extLst>
          </p:cNvPr>
          <p:cNvSpPr txBox="1"/>
          <p:nvPr/>
        </p:nvSpPr>
        <p:spPr>
          <a:xfrm>
            <a:off x="6988931" y="3688227"/>
            <a:ext cx="1035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Hình 4: CTĐ 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2CD07F-A880-4C9F-963E-E9A63FB65C08}"/>
              </a:ext>
            </a:extLst>
          </p:cNvPr>
          <p:cNvSpPr txBox="1"/>
          <p:nvPr/>
        </p:nvSpPr>
        <p:spPr>
          <a:xfrm>
            <a:off x="2583345" y="5920687"/>
            <a:ext cx="1035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Hình 5: CTĐ 4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A3730C0-21EF-4102-AE64-F861C05467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669" y="4123890"/>
            <a:ext cx="2554760" cy="179679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DC6D110-4ABC-41B5-926F-3CD9C031FA84}"/>
              </a:ext>
            </a:extLst>
          </p:cNvPr>
          <p:cNvSpPr txBox="1"/>
          <p:nvPr/>
        </p:nvSpPr>
        <p:spPr>
          <a:xfrm>
            <a:off x="5494535" y="5916069"/>
            <a:ext cx="1035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Hình 6: CTĐ 5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960A9765-9C73-4763-BE8A-6745CB5B84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8123" y="4123890"/>
            <a:ext cx="2553661" cy="179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916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III. Thu thập dữ liệu và phân tích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7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C13EBC3-FB51-4A44-87AD-A82CFFDC3E83}"/>
                  </a:ext>
                </a:extLst>
              </p:cNvPr>
              <p:cNvSpPr txBox="1"/>
              <p:nvPr/>
            </p:nvSpPr>
            <p:spPr>
              <a:xfrm>
                <a:off x="341927" y="1285875"/>
                <a:ext cx="8278198" cy="35310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AutoNum type="arabicPeriod" startAt="2"/>
                </a:pPr>
                <a:r>
                  <a:rPr lang="en-US" b="1">
                    <a:latin typeface="Arial" panose="020B0604020202020204" pitchFamily="34" charset="0"/>
                    <a:cs typeface="Arial" panose="020B0604020202020204" pitchFamily="34" charset="0"/>
                  </a:rPr>
                  <a:t>Động lực học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>
                    <a:latin typeface="Arial" panose="020B0604020202020204" pitchFamily="34" charset="0"/>
                    <a:cs typeface="Arial" panose="020B0604020202020204" pitchFamily="34" charset="0"/>
                  </a:rPr>
                  <a:t>Dựa vào thông số các cánh tay đòn ta có moment lực mà các khâu đầu tiên phải chịu:</a:t>
                </a: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:r>
                  <a:rPr lang="vi-VN">
                    <a:latin typeface="Arial" panose="020B0604020202020204" pitchFamily="34" charset="0"/>
                    <a:cs typeface="Arial" panose="020B0604020202020204" pitchFamily="34" charset="0"/>
                  </a:rPr>
                  <a:t>Ví dụ: Khối lượng cánh tay khoảng:  </a:t>
                </a:r>
                <a:r>
                  <a:rPr lang="vi-VN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500</a:t>
                </a:r>
                <a:r>
                  <a:rPr lang="en-US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vi-VN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 </a:t>
                </a:r>
                <a:r>
                  <a:rPr lang="vi-VN">
                    <a:latin typeface="Arial" panose="020B0604020202020204" pitchFamily="34" charset="0"/>
                    <a:cs typeface="Arial" panose="020B0604020202020204" pitchFamily="34" charset="0"/>
                  </a:rPr>
                  <a:t>(không tính phần đế)</a:t>
                </a:r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2"/>
                <a:r>
                  <a:rPr lang="en-US">
                    <a:latin typeface="Arial" panose="020B0604020202020204" pitchFamily="34" charset="0"/>
                    <a:cs typeface="Arial" panose="020B0604020202020204" pitchFamily="34" charset="0"/>
                  </a:rPr>
                  <a:t>		 </a:t>
                </a:r>
                <a:r>
                  <a:rPr lang="vi-VN">
                    <a:latin typeface="Arial" panose="020B0604020202020204" pitchFamily="34" charset="0"/>
                    <a:cs typeface="Arial" panose="020B0604020202020204" pitchFamily="34" charset="0"/>
                  </a:rPr>
                  <a:t>Khối lượng vật gắp tối đa mong muốn: </a:t>
                </a:r>
                <a:r>
                  <a:rPr lang="vi-VN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400</a:t>
                </a:r>
                <a:r>
                  <a:rPr lang="en-US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vi-VN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</a:t>
                </a:r>
                <a:endParaRPr lang="en-US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2"/>
                <a:r>
                  <a:rPr lang="en-US">
                    <a:latin typeface="Arial" panose="020B0604020202020204" pitchFamily="34" charset="0"/>
                    <a:cs typeface="Arial" panose="020B0604020202020204" pitchFamily="34" charset="0"/>
                  </a:rPr>
                  <a:t>		 </a:t>
                </a:r>
                <a:r>
                  <a:rPr lang="vi-VN">
                    <a:latin typeface="Arial" panose="020B0604020202020204" pitchFamily="34" charset="0"/>
                    <a:cs typeface="Arial" panose="020B0604020202020204" pitchFamily="34" charset="0"/>
                  </a:rPr>
                  <a:t>Tầm vươn tối đa của cánh tay khoảng: </a:t>
                </a:r>
                <a:r>
                  <a:rPr lang="vi-VN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30</a:t>
                </a:r>
                <a:r>
                  <a:rPr lang="en-US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vi-VN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cm</a:t>
                </a:r>
                <a:endParaRPr lang="en-US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>
                    <a:latin typeface="Arial" panose="020B0604020202020204" pitchFamily="34" charset="0"/>
                    <a:cs typeface="Arial" panose="020B0604020202020204" pitchFamily="34" charset="0"/>
                  </a:rPr>
                  <a:t> K</a:t>
                </a:r>
                <a:r>
                  <a:rPr lang="vi-VN">
                    <a:latin typeface="Arial" panose="020B0604020202020204" pitchFamily="34" charset="0"/>
                    <a:cs typeface="Arial" panose="020B0604020202020204" pitchFamily="34" charset="0"/>
                  </a:rPr>
                  <a:t>hối lượng CTĐ 2 cần chịu: </a:t>
                </a:r>
                <a:r>
                  <a:rPr lang="vi-VN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900</a:t>
                </a:r>
                <a:r>
                  <a:rPr lang="en-US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vi-VN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vi-VN">
                    <a:latin typeface="Arial" panose="020B0604020202020204" pitchFamily="34" charset="0"/>
                    <a:cs typeface="Arial" panose="020B0604020202020204" pitchFamily="34" charset="0"/>
                  </a:rPr>
                  <a:t>mômen động cơ CTĐ 2 cần chịu: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M</m:t>
                        </m:r>
                      </m:e>
                      <m:sub>
                        <m:r>
                          <a:rPr lang="en-US" b="0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0.9∗30∗</m:t>
                    </m:r>
                    <m:f>
                      <m:fPr>
                        <m:ctrlPr>
                          <a:rPr lang="en-US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b="0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3</m:t>
                        </m:r>
                      </m:num>
                      <m:den>
                        <m:r>
                          <a:rPr lang="en-US" b="0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4</m:t>
                        </m:r>
                      </m:den>
                    </m:f>
                    <m: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=20.25 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kgf</m:t>
                    </m:r>
                    <m: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cm</m:t>
                    </m:r>
                  </m:oMath>
                </a14:m>
                <a:endParaRPr lang="vi-VN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>
                    <a:latin typeface="Arial" panose="020B0604020202020204" pitchFamily="34" charset="0"/>
                    <a:cs typeface="Arial" panose="020B0604020202020204" pitchFamily="34" charset="0"/>
                  </a:rPr>
                  <a:t>Tính tương tự, chúng tôi đưa ra thông số moment các cánh tay đòn phía sau phải chịu, </a:t>
                </a:r>
                <a:r>
                  <a:rPr lang="en-US">
                    <a:cs typeface="Arial" panose="020B0604020202020204" pitchFamily="34" charset="0"/>
                  </a:rPr>
                  <a:t>c</a:t>
                </a:r>
                <a:r>
                  <a:rPr lang="vi-VN">
                    <a:cs typeface="Arial" panose="020B0604020202020204" pitchFamily="34" charset="0"/>
                  </a:rPr>
                  <a:t>ác CTĐ sau</a:t>
                </a:r>
                <a:r>
                  <a:rPr lang="en-US">
                    <a:cs typeface="Arial" panose="020B0604020202020204" pitchFamily="34" charset="0"/>
                  </a:rPr>
                  <a:t> sẽ</a:t>
                </a:r>
                <a:r>
                  <a:rPr lang="vi-VN">
                    <a:cs typeface="Arial" panose="020B0604020202020204" pitchFamily="34" charset="0"/>
                  </a:rPr>
                  <a:t> chịu lực bằng khoảng 1 nửa khớp </a:t>
                </a:r>
                <a:r>
                  <a:rPr lang="en-US">
                    <a:latin typeface="Arial" panose="020B0604020202020204" pitchFamily="34" charset="0"/>
                    <a:cs typeface="Arial" panose="020B0604020202020204" pitchFamily="34" charset="0"/>
                  </a:rPr>
                  <a:t>đầu: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0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vi-VN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M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n</m:t>
                        </m:r>
                      </m:sub>
                    </m:sSub>
                    <m: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vi-VN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10</m:t>
                    </m:r>
                    <m: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vi-VN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kgf</m:t>
                    </m:r>
                    <m:r>
                      <a:rPr lang="vi-VN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.</m:t>
                    </m:r>
                    <m:r>
                      <m:rPr>
                        <m:sty m:val="p"/>
                      </m:rPr>
                      <a:rPr lang="vi-VN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cm</m:t>
                    </m:r>
                    <m: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 </m:t>
                    </m:r>
                    <m: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  <m:r>
                      <a:rPr lang="en-US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≤6</m:t>
                    </m:r>
                  </m:oMath>
                </a14:m>
                <a:r>
                  <a:rPr lang="en-US">
                    <a:latin typeface="Arial" panose="020B0604020202020204" pitchFamily="34" charset="0"/>
                    <a:cs typeface="Arial" panose="020B0604020202020204" pitchFamily="34" charset="0"/>
                  </a:rPr>
                  <a:t>  </a:t>
                </a:r>
                <a:endParaRPr lang="vi-VN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C13EBC3-FB51-4A44-87AD-A82CFFDC3E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927" y="1285875"/>
                <a:ext cx="8278198" cy="3531031"/>
              </a:xfrm>
              <a:prstGeom prst="rect">
                <a:avLst/>
              </a:prstGeom>
              <a:blipFill>
                <a:blip r:embed="rId2"/>
                <a:stretch>
                  <a:fillRect l="-442" t="-1036" r="-736" b="-6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6835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1">
            <a:extLst>
              <a:ext uri="{FF2B5EF4-FFF2-40B4-BE49-F238E27FC236}">
                <a16:creationId xmlns:a16="http://schemas.microsoft.com/office/drawing/2014/main" id="{F99FBBD7-7943-4FB0-9BAF-6099E4D67D44}"/>
              </a:ext>
            </a:extLst>
          </p:cNvPr>
          <p:cNvSpPr/>
          <p:nvPr/>
        </p:nvSpPr>
        <p:spPr>
          <a:xfrm>
            <a:off x="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 Giới thiệu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9118C145-B959-46F7-A159-5710FDDD9EE9}"/>
              </a:ext>
            </a:extLst>
          </p:cNvPr>
          <p:cNvSpPr/>
          <p:nvPr/>
        </p:nvSpPr>
        <p:spPr>
          <a:xfrm>
            <a:off x="1530203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 Đặt vấn đề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3">
            <a:extLst>
              <a:ext uri="{FF2B5EF4-FFF2-40B4-BE49-F238E27FC236}">
                <a16:creationId xmlns:a16="http://schemas.microsoft.com/office/drawing/2014/main" id="{111E46DC-C8FE-449D-808E-67CC5598F4D4}"/>
              </a:ext>
            </a:extLst>
          </p:cNvPr>
          <p:cNvSpPr/>
          <p:nvPr/>
        </p:nvSpPr>
        <p:spPr>
          <a:xfrm>
            <a:off x="3060405" y="-10458"/>
            <a:ext cx="1492987" cy="432048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 Thu thập dữ liệu &amp; … </a:t>
            </a:r>
            <a:endParaRPr lang="ko-KR" altLang="en-US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4">
            <a:extLst>
              <a:ext uri="{FF2B5EF4-FFF2-40B4-BE49-F238E27FC236}">
                <a16:creationId xmlns:a16="http://schemas.microsoft.com/office/drawing/2014/main" id="{A0493413-F4C6-47F2-AA36-4204E812B67F}"/>
              </a:ext>
            </a:extLst>
          </p:cNvPr>
          <p:cNvSpPr/>
          <p:nvPr/>
        </p:nvSpPr>
        <p:spPr>
          <a:xfrm>
            <a:off x="4590608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IV. Phát triển MHMP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6C80BAC7-06CC-45B7-A640-69C1ABB8C8FC}"/>
              </a:ext>
            </a:extLst>
          </p:cNvPr>
          <p:cNvSpPr/>
          <p:nvPr/>
        </p:nvSpPr>
        <p:spPr>
          <a:xfrm>
            <a:off x="6120810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 Xác thực &amp; kiểm chứng 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">
            <a:extLst>
              <a:ext uri="{FF2B5EF4-FFF2-40B4-BE49-F238E27FC236}">
                <a16:creationId xmlns:a16="http://schemas.microsoft.com/office/drawing/2014/main" id="{F9D35050-5336-4E80-96BD-5FF0EE13341C}"/>
              </a:ext>
            </a:extLst>
          </p:cNvPr>
          <p:cNvSpPr/>
          <p:nvPr/>
        </p:nvSpPr>
        <p:spPr>
          <a:xfrm>
            <a:off x="7651014" y="-10458"/>
            <a:ext cx="1492987" cy="432048"/>
          </a:xfrm>
          <a:prstGeom prst="rect">
            <a:avLst/>
          </a:prstGeom>
          <a:solidFill>
            <a:srgbClr val="D1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54000" rIns="0" bIns="0" rtlCol="0" anchor="ctr"/>
          <a:lstStyle/>
          <a:p>
            <a:pPr algn="ctr"/>
            <a:r>
              <a:rPr lang="en-US" altLang="ko-KR" sz="900" b="1">
                <a:solidFill>
                  <a:srgbClr val="8497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VI. Kết luận</a:t>
            </a:r>
            <a:endParaRPr lang="ko-KR" altLang="en-US" sz="900" b="1" dirty="0">
              <a:solidFill>
                <a:srgbClr val="8497B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9">
            <a:extLst>
              <a:ext uri="{FF2B5EF4-FFF2-40B4-BE49-F238E27FC236}">
                <a16:creationId xmlns:a16="http://schemas.microsoft.com/office/drawing/2014/main" id="{5CE2CB7F-B2D9-4C56-BA02-883D9E2A3A1C}"/>
              </a:ext>
            </a:extLst>
          </p:cNvPr>
          <p:cNvSpPr/>
          <p:nvPr/>
        </p:nvSpPr>
        <p:spPr>
          <a:xfrm>
            <a:off x="0" y="-10458"/>
            <a:ext cx="9144000" cy="54006"/>
          </a:xfrm>
          <a:prstGeom prst="rect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16">
            <a:extLst>
              <a:ext uri="{FF2B5EF4-FFF2-40B4-BE49-F238E27FC236}">
                <a16:creationId xmlns:a16="http://schemas.microsoft.com/office/drawing/2014/main" id="{A0325499-EA7F-4FE0-94FB-EA8CA83A538D}"/>
              </a:ext>
            </a:extLst>
          </p:cNvPr>
          <p:cNvSpPr txBox="1"/>
          <p:nvPr/>
        </p:nvSpPr>
        <p:spPr>
          <a:xfrm>
            <a:off x="341927" y="748484"/>
            <a:ext cx="849736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l"/>
            <a:r>
              <a:rPr lang="en-US" altLang="ko-KR" sz="2700" b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III. Thu thập dữ liệu và phân tích</a:t>
            </a:r>
            <a:endParaRPr lang="ko-KR" altLang="en-US" sz="2700" b="1" dirty="0">
              <a:solidFill>
                <a:srgbClr val="00206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4AC56-6000-4836-BC99-6B1583F5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748AE-573D-4C37-BE44-E0319E992E03}" type="slidenum">
              <a:rPr lang="en-US" smtClean="0"/>
              <a:t>8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13EBC3-FB51-4A44-87AD-A82CFFDC3E83}"/>
              </a:ext>
            </a:extLst>
          </p:cNvPr>
          <p:cNvSpPr txBox="1"/>
          <p:nvPr/>
        </p:nvSpPr>
        <p:spPr>
          <a:xfrm>
            <a:off x="341927" y="1285875"/>
            <a:ext cx="8278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2.   Động lực học</a:t>
            </a:r>
          </a:p>
        </p:txBody>
      </p:sp>
      <p:graphicFrame>
        <p:nvGraphicFramePr>
          <p:cNvPr id="15" name="Table 17">
            <a:extLst>
              <a:ext uri="{FF2B5EF4-FFF2-40B4-BE49-F238E27FC236}">
                <a16:creationId xmlns:a16="http://schemas.microsoft.com/office/drawing/2014/main" id="{8B6DAA07-C802-4A60-9EB5-EB64F7EB17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750249"/>
              </p:ext>
            </p:extLst>
          </p:nvPr>
        </p:nvGraphicFramePr>
        <p:xfrm>
          <a:off x="746493" y="1777100"/>
          <a:ext cx="7923054" cy="4554409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2566375">
                  <a:extLst>
                    <a:ext uri="{9D8B030D-6E8A-4147-A177-3AD203B41FA5}">
                      <a16:colId xmlns:a16="http://schemas.microsoft.com/office/drawing/2014/main" val="2847940921"/>
                    </a:ext>
                  </a:extLst>
                </a:gridCol>
                <a:gridCol w="1804582">
                  <a:extLst>
                    <a:ext uri="{9D8B030D-6E8A-4147-A177-3AD203B41FA5}">
                      <a16:colId xmlns:a16="http://schemas.microsoft.com/office/drawing/2014/main" val="3222010066"/>
                    </a:ext>
                  </a:extLst>
                </a:gridCol>
                <a:gridCol w="1860919">
                  <a:extLst>
                    <a:ext uri="{9D8B030D-6E8A-4147-A177-3AD203B41FA5}">
                      <a16:colId xmlns:a16="http://schemas.microsoft.com/office/drawing/2014/main" val="1633865142"/>
                    </a:ext>
                  </a:extLst>
                </a:gridCol>
                <a:gridCol w="1691178">
                  <a:extLst>
                    <a:ext uri="{9D8B030D-6E8A-4147-A177-3AD203B41FA5}">
                      <a16:colId xmlns:a16="http://schemas.microsoft.com/office/drawing/2014/main" val="3219892516"/>
                    </a:ext>
                  </a:extLst>
                </a:gridCol>
              </a:tblGrid>
              <a:tr h="337212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Bộ phận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Linh kiện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Thông số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Giá thành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2925346"/>
                  </a:ext>
                </a:extLst>
              </a:tr>
              <a:tr h="1225236">
                <a:tc>
                  <a:txBody>
                    <a:bodyPr/>
                    <a:lstStyle/>
                    <a:p>
                      <a:pPr algn="l"/>
                      <a:r>
                        <a:rPr lang="en-US" sz="1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Khớp 1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Servo LD-27MG</a:t>
                      </a:r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b="0" i="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Khối lượng: 60g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b="0" i="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Kích thước:</a:t>
                      </a:r>
                      <a:br>
                        <a:rPr lang="it-IT" sz="1200" b="0" i="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it-IT" sz="1200" b="0" i="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40x20x40.5 mm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t-IT" sz="1200" b="0" i="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Momen giữ: 20kgf.cm (6.6V)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480 000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87204139"/>
                  </a:ext>
                </a:extLst>
              </a:tr>
              <a:tr h="292433">
                <a:tc>
                  <a:txBody>
                    <a:bodyPr/>
                    <a:lstStyle/>
                    <a:p>
                      <a:pPr algn="l"/>
                      <a:r>
                        <a:rPr lang="en-US" sz="12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Khớp 2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rowSpan="5">
                  <a:txBody>
                    <a:bodyPr/>
                    <a:lstStyle/>
                    <a:p>
                      <a:pPr algn="ctr"/>
                      <a:endParaRPr lang="en-US" sz="1400" b="0" i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Servo MG996R</a:t>
                      </a:r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rowSpan="5"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Khối l</a:t>
                      </a:r>
                      <a:r>
                        <a:rPr lang="vi-VN" sz="1200" b="0" i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ư</a:t>
                      </a:r>
                      <a:r>
                        <a:rPr lang="en-US" sz="12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ợng: 55 g.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b="0" i="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Kích th</a:t>
                      </a:r>
                      <a:r>
                        <a:rPr lang="vi-VN" sz="1200" b="0" i="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ư</a:t>
                      </a:r>
                      <a:r>
                        <a:rPr lang="en-US" sz="1200" b="0" i="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ớc: </a:t>
                      </a:r>
                      <a:br>
                        <a:rPr lang="en-US" sz="1200" b="0" i="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sz="1200" b="0" i="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40.7x19.7x42.9 mm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b="0" i="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Momen giữ: </a:t>
                      </a:r>
                      <a:br>
                        <a:rPr lang="en-US" sz="1200" b="0" i="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sz="12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9.4 kgf.cm (4.8 V);</a:t>
                      </a:r>
                      <a:br>
                        <a:rPr lang="en-US" sz="12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 kgf.cm (6 V).</a:t>
                      </a:r>
                      <a:endParaRPr lang="it-IT" sz="1400" b="0" i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75 000 x5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095"/>
                  </a:ext>
                </a:extLst>
              </a:tr>
              <a:tr h="292433">
                <a:tc>
                  <a:txBody>
                    <a:bodyPr/>
                    <a:lstStyle/>
                    <a:p>
                      <a:pPr algn="l"/>
                      <a:r>
                        <a:rPr lang="en-US" sz="12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Khớp 3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96108704"/>
                  </a:ext>
                </a:extLst>
              </a:tr>
              <a:tr h="292433">
                <a:tc>
                  <a:txBody>
                    <a:bodyPr/>
                    <a:lstStyle/>
                    <a:p>
                      <a:pPr algn="l"/>
                      <a:r>
                        <a:rPr lang="en-US" sz="12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Khớp 4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76246215"/>
                  </a:ext>
                </a:extLst>
              </a:tr>
              <a:tr h="292433">
                <a:tc>
                  <a:txBody>
                    <a:bodyPr/>
                    <a:lstStyle/>
                    <a:p>
                      <a:pPr algn="l"/>
                      <a:r>
                        <a:rPr lang="en-US" sz="12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Khớp 5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50984864"/>
                  </a:ext>
                </a:extLst>
              </a:tr>
              <a:tr h="2924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Khớp 6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08127527"/>
                  </a:ext>
                </a:extLst>
              </a:tr>
              <a:tr h="337212">
                <a:tc>
                  <a:txBody>
                    <a:bodyPr/>
                    <a:lstStyle/>
                    <a:p>
                      <a:pPr algn="l"/>
                      <a:r>
                        <a:rPr lang="en-US" sz="1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Bộ vi xử lý trung tâm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Arduino Uno R3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i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180 000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39451846"/>
                  </a:ext>
                </a:extLst>
              </a:tr>
              <a:tr h="337212">
                <a:tc>
                  <a:txBody>
                    <a:bodyPr/>
                    <a:lstStyle/>
                    <a:p>
                      <a:pPr algn="l"/>
                      <a:endParaRPr lang="en-US" sz="14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Board Test SYB-170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i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8 000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08576217"/>
                  </a:ext>
                </a:extLst>
              </a:tr>
              <a:tr h="337212">
                <a:tc>
                  <a:txBody>
                    <a:bodyPr/>
                    <a:lstStyle/>
                    <a:p>
                      <a:pPr algn="l"/>
                      <a:r>
                        <a:rPr lang="en-US" sz="1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Nguồn nuôi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Pin UltraFire 18650 4800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i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15 000 x3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94737373"/>
                  </a:ext>
                </a:extLst>
              </a:tr>
              <a:tr h="337212">
                <a:tc gridSpan="3">
                  <a:txBody>
                    <a:bodyPr/>
                    <a:lstStyle/>
                    <a:p>
                      <a:pPr algn="l"/>
                      <a:r>
                        <a:rPr lang="en-US" sz="1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Tổng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0" i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i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1 088 000 VNĐ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13231622"/>
                  </a:ext>
                </a:extLst>
              </a:tr>
            </a:tbl>
          </a:graphicData>
        </a:graphic>
      </p:graphicFrame>
      <p:pic>
        <p:nvPicPr>
          <p:cNvPr id="18" name="Picture 1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A56F0FF3-4A98-4EB9-B260-5413404A40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37" r="1505" b="6590"/>
          <a:stretch/>
        </p:blipFill>
        <p:spPr>
          <a:xfrm>
            <a:off x="3801518" y="3941439"/>
            <a:ext cx="906502" cy="733279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9EE2EA11-2075-49C0-9157-D355757443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518" y="2421819"/>
            <a:ext cx="906502" cy="90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801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942</TotalTime>
  <Words>2875</Words>
  <Application>Microsoft Office PowerPoint</Application>
  <PresentationFormat>On-screen Show (4:3)</PresentationFormat>
  <Paragraphs>521</Paragraphs>
  <Slides>26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Courier New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Đỗ Hải Sơn</dc:creator>
  <cp:lastModifiedBy>Đỗ Hải Sơn</cp:lastModifiedBy>
  <cp:revision>63</cp:revision>
  <dcterms:created xsi:type="dcterms:W3CDTF">2021-05-12T12:04:36Z</dcterms:created>
  <dcterms:modified xsi:type="dcterms:W3CDTF">2021-05-18T09:23:13Z</dcterms:modified>
</cp:coreProperties>
</file>

<file path=docProps/thumbnail.jpeg>
</file>